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48" r:id="rId2"/>
  </p:sldMasterIdLst>
  <p:sldIdLst>
    <p:sldId id="304" r:id="rId3"/>
    <p:sldId id="256" r:id="rId4"/>
    <p:sldId id="258" r:id="rId5"/>
    <p:sldId id="266" r:id="rId6"/>
    <p:sldId id="274" r:id="rId7"/>
    <p:sldId id="265" r:id="rId8"/>
    <p:sldId id="267" r:id="rId9"/>
    <p:sldId id="268" r:id="rId10"/>
    <p:sldId id="269" r:id="rId11"/>
    <p:sldId id="276" r:id="rId12"/>
    <p:sldId id="275" r:id="rId13"/>
    <p:sldId id="277" r:id="rId14"/>
    <p:sldId id="270" r:id="rId15"/>
    <p:sldId id="271" r:id="rId16"/>
    <p:sldId id="280" r:id="rId17"/>
    <p:sldId id="278" r:id="rId18"/>
    <p:sldId id="279" r:id="rId19"/>
    <p:sldId id="281" r:id="rId20"/>
    <p:sldId id="282" r:id="rId21"/>
    <p:sldId id="285" r:id="rId22"/>
    <p:sldId id="286" r:id="rId23"/>
    <p:sldId id="287" r:id="rId24"/>
    <p:sldId id="288" r:id="rId25"/>
    <p:sldId id="289" r:id="rId26"/>
    <p:sldId id="290" r:id="rId27"/>
    <p:sldId id="291" r:id="rId28"/>
    <p:sldId id="293" r:id="rId29"/>
    <p:sldId id="294" r:id="rId30"/>
    <p:sldId id="296" r:id="rId31"/>
    <p:sldId id="297" r:id="rId32"/>
    <p:sldId id="298" r:id="rId33"/>
    <p:sldId id="30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3080-2248-A12A-8E7F-3242223012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732959-E920-C794-803C-39779B264B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0FBB8B-4E9C-649E-0F05-A6252DC2E0C4}"/>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BDEA992C-A892-FB56-4B09-1200C3606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EF557E-85BA-B9F4-DCE2-C5DF6E4A928E}"/>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3712824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9DE61-1902-45D2-55F5-65975F871F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25593B-299F-F84D-AB4B-9DD035ABF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792A42-99D5-C894-8266-0E2BDC8AD0FB}"/>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8AA93055-8D1F-1C1C-9EA2-DA1D15ED67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7CF22C-3829-0D93-A02A-6320BE067CCE}"/>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536669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C6C0C-C0F4-F1D5-8983-C5E7808CB4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6B9607-6259-C414-CB69-D19343E566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AC7780-3524-6BC8-D18A-4C28BD9B8E25}"/>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0B6CCFF0-C157-0325-F5DD-4A8C4CA6C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56E713-2EFF-7AC4-BC05-CD74DD428787}"/>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59654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24A8C-A6D2-4B6C-C3AF-E1B129F32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A69BA4-667E-8765-622C-49D9153EB2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442FB3-A1E8-72C8-2EB8-16819EBA3F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F0A2C5-2565-97A5-C91E-88BFC594A1F7}"/>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6" name="Footer Placeholder 5">
            <a:extLst>
              <a:ext uri="{FF2B5EF4-FFF2-40B4-BE49-F238E27FC236}">
                <a16:creationId xmlns:a16="http://schemas.microsoft.com/office/drawing/2014/main" id="{63D0D1CF-6C47-4939-73E4-2AAFA07669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7193D5-79D2-B8AC-3DA4-491031C37D61}"/>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2642117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30A1-C33E-C24E-A630-402CE0EC01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F30E43-275A-13C4-C481-8BF28BDF97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2DFE7-855F-6AB7-5382-5029ECBF05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A0C1D0-1132-08CE-8DFC-EA80B40F3B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F5454-B566-F3E1-2684-8739CEB37B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F68F04-9FE2-7D7E-F06F-45867C8D5669}"/>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8" name="Footer Placeholder 7">
            <a:extLst>
              <a:ext uri="{FF2B5EF4-FFF2-40B4-BE49-F238E27FC236}">
                <a16:creationId xmlns:a16="http://schemas.microsoft.com/office/drawing/2014/main" id="{5177FC80-9ADE-239E-D0B1-9F8C6234A3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895113-5F9F-8EFB-0FC9-25005D62D2EE}"/>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4040678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8811-FAB2-E071-2EAA-EF633B9530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FA1C48-1855-7CAC-4CB4-3C18B8065B4D}"/>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4" name="Footer Placeholder 3">
            <a:extLst>
              <a:ext uri="{FF2B5EF4-FFF2-40B4-BE49-F238E27FC236}">
                <a16:creationId xmlns:a16="http://schemas.microsoft.com/office/drawing/2014/main" id="{966F7CF0-E932-7C6F-5376-59374C05E3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8CB686-B630-C0A8-80BE-F9FF0D20B16B}"/>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137740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45A41F-9370-950B-1AA7-BF1A76725321}"/>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3" name="Footer Placeholder 2">
            <a:extLst>
              <a:ext uri="{FF2B5EF4-FFF2-40B4-BE49-F238E27FC236}">
                <a16:creationId xmlns:a16="http://schemas.microsoft.com/office/drawing/2014/main" id="{C2CCD604-19F7-9CA9-2F78-804B64476B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3CE566-D587-7863-AFEC-8B801276EB49}"/>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292652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7946-74EC-B2F2-85C7-68764197F5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862038-AA3A-C7A5-E58A-0EE12B6231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739DEF-D601-A581-F102-3179A84D8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E956E1-17E8-6774-DD20-DF882921BDFB}"/>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6" name="Footer Placeholder 5">
            <a:extLst>
              <a:ext uri="{FF2B5EF4-FFF2-40B4-BE49-F238E27FC236}">
                <a16:creationId xmlns:a16="http://schemas.microsoft.com/office/drawing/2014/main" id="{C28D91C2-874A-F39C-EF76-F0D33428C5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55B17-680D-D8FC-002F-1CEDE4B8CFBD}"/>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1374587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BFBF-AA36-A3DF-B8B9-7A08A80CE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4F0427-ED44-5A84-7C64-440BE8C345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670DB9-5C03-BBCF-C78B-2D3898536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469268-518A-A4B3-CF70-C9494171CE7D}"/>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6" name="Footer Placeholder 5">
            <a:extLst>
              <a:ext uri="{FF2B5EF4-FFF2-40B4-BE49-F238E27FC236}">
                <a16:creationId xmlns:a16="http://schemas.microsoft.com/office/drawing/2014/main" id="{5FD8B8BC-0CEA-45D9-9FDD-4E6921AE6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A5770B-988F-C2DE-FB77-EF5DA07C4225}"/>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2377510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8B51-6755-ABC6-3425-6FD6DA4318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AF4575-84D3-BA09-EDA6-FDFA95C48A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403154-448D-2B39-8FE0-4210C92F3734}"/>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C9611577-909A-4B96-4913-CB1480EAA5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6F36-BE52-CFE5-97EE-3CAFEDA8AE71}"/>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3318544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2D8CD0-A13F-373B-048C-64762D6EF7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F1DC8E-B356-AB0F-A788-AD83106085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9FBF6-FF7D-20C3-F8C4-99B19D23DECA}"/>
              </a:ext>
            </a:extLst>
          </p:cNvPr>
          <p:cNvSpPr>
            <a:spLocks noGrp="1"/>
          </p:cNvSpPr>
          <p:nvPr>
            <p:ph type="dt" sz="half" idx="10"/>
          </p:nvPr>
        </p:nvSpPr>
        <p:spPr/>
        <p:txBody>
          <a:body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8928B9EB-137E-27B5-B841-BCFBE9597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F25428-8CAF-4838-661D-FA8ABF0CC658}"/>
              </a:ext>
            </a:extLst>
          </p:cNvPr>
          <p:cNvSpPr>
            <a:spLocks noGrp="1"/>
          </p:cNvSpPr>
          <p:nvPr>
            <p:ph type="sldNum" sz="quarter" idx="12"/>
          </p:nvPr>
        </p:nvSpPr>
        <p:spPr/>
        <p:txBody>
          <a:bodyPr/>
          <a:lstStyle/>
          <a:p>
            <a:fld id="{4EF0FC1E-1502-439E-B67B-0C66F61901E3}" type="slidenum">
              <a:rPr lang="en-US" smtClean="0"/>
              <a:t>‹#›</a:t>
            </a:fld>
            <a:endParaRPr lang="en-US"/>
          </a:p>
        </p:txBody>
      </p:sp>
    </p:spTree>
    <p:extLst>
      <p:ext uri="{BB962C8B-B14F-4D97-AF65-F5344CB8AC3E}">
        <p14:creationId xmlns:p14="http://schemas.microsoft.com/office/powerpoint/2010/main" val="789372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400" b="0" i="0">
                <a:solidFill>
                  <a:srgbClr val="009A9A"/>
                </a:solidFill>
                <a:latin typeface="Arial MT"/>
                <a:cs typeface="Arial MT"/>
              </a:defRPr>
            </a:lvl1pPr>
          </a:lstStyle>
          <a:p>
            <a:pPr marL="12700">
              <a:lnSpc>
                <a:spcPts val="1645"/>
              </a:lnSpc>
            </a:pP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p:txBody>
          <a:bodyPr lIns="0" tIns="0" rIns="0" bIns="0"/>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3659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rgbClr val="009A9A"/>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defRPr sz="1400" b="0" i="0">
                <a:solidFill>
                  <a:srgbClr val="009A9A"/>
                </a:solidFill>
                <a:latin typeface="Arial MT"/>
                <a:cs typeface="Arial MT"/>
              </a:defRPr>
            </a:lvl1pPr>
          </a:lstStyle>
          <a:p>
            <a:pPr marL="12700">
              <a:lnSpc>
                <a:spcPts val="1645"/>
              </a:lnSpc>
            </a:pP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p:txBody>
          <a:bodyPr lIns="0" tIns="0" rIns="0" bIns="0"/>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3659A"/>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00" b="0" i="0">
                <a:solidFill>
                  <a:srgbClr val="009A9A"/>
                </a:solidFill>
                <a:latin typeface="Arial MT"/>
                <a:cs typeface="Arial MT"/>
              </a:defRPr>
            </a:lvl1pPr>
          </a:lstStyle>
          <a:p>
            <a:pPr marL="12700">
              <a:lnSpc>
                <a:spcPts val="1645"/>
              </a:lnSpc>
            </a:pPr>
            <a:endParaRPr spc="-1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7" name="Holder 7"/>
          <p:cNvSpPr>
            <a:spLocks noGrp="1"/>
          </p:cNvSpPr>
          <p:nvPr>
            <p:ph type="sldNum" sz="quarter" idx="7"/>
          </p:nvPr>
        </p:nvSpPr>
        <p:spPr/>
        <p:txBody>
          <a:bodyPr lIns="0" tIns="0" rIns="0" bIns="0"/>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3659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400" b="0" i="0">
                <a:solidFill>
                  <a:srgbClr val="009A9A"/>
                </a:solidFill>
                <a:latin typeface="Arial MT"/>
                <a:cs typeface="Arial MT"/>
              </a:defRPr>
            </a:lvl1pPr>
          </a:lstStyle>
          <a:p>
            <a:pPr marL="12700">
              <a:lnSpc>
                <a:spcPts val="1645"/>
              </a:lnSpc>
            </a:pPr>
            <a:endParaRPr spc="-1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5" name="Holder 5"/>
          <p:cNvSpPr>
            <a:spLocks noGrp="1"/>
          </p:cNvSpPr>
          <p:nvPr>
            <p:ph type="sldNum" sz="quarter" idx="7"/>
          </p:nvPr>
        </p:nvSpPr>
        <p:spPr/>
        <p:txBody>
          <a:bodyPr lIns="0" tIns="0" rIns="0" bIns="0"/>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00" b="0" i="0">
                <a:solidFill>
                  <a:srgbClr val="009A9A"/>
                </a:solidFill>
                <a:latin typeface="Arial MT"/>
                <a:cs typeface="Arial MT"/>
              </a:defRPr>
            </a:lvl1pPr>
          </a:lstStyle>
          <a:p>
            <a:pPr marL="12700">
              <a:lnSpc>
                <a:spcPts val="1645"/>
              </a:lnSpc>
            </a:pPr>
            <a:endParaRPr spc="-1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4" name="Holder 4"/>
          <p:cNvSpPr>
            <a:spLocks noGrp="1"/>
          </p:cNvSpPr>
          <p:nvPr>
            <p:ph type="sldNum" sz="quarter" idx="7"/>
          </p:nvPr>
        </p:nvSpPr>
        <p:spPr/>
        <p:txBody>
          <a:bodyPr lIns="0" tIns="0" rIns="0" bIns="0"/>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85F960-CE11-FB26-B9CA-6398F4026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1BAC66-95E5-D007-F660-D97BF8AE5A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3F1CEC-2D13-9BC8-FEF6-644F9899D8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07587C-04BC-417D-982D-3AD32DAE9F9B}" type="datetimeFigureOut">
              <a:rPr lang="en-US" smtClean="0"/>
              <a:t>3/22/2025</a:t>
            </a:fld>
            <a:endParaRPr lang="en-US"/>
          </a:p>
        </p:txBody>
      </p:sp>
      <p:sp>
        <p:nvSpPr>
          <p:cNvPr id="5" name="Footer Placeholder 4">
            <a:extLst>
              <a:ext uri="{FF2B5EF4-FFF2-40B4-BE49-F238E27FC236}">
                <a16:creationId xmlns:a16="http://schemas.microsoft.com/office/drawing/2014/main" id="{BD2AE24A-5A9D-9431-CCC8-893139F95C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D91A0F-391A-25F5-B1DA-726A7A2415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F0FC1E-1502-439E-B67B-0C66F61901E3}" type="slidenum">
              <a:rPr lang="en-US" smtClean="0"/>
              <a:t>‹#›</a:t>
            </a:fld>
            <a:endParaRPr lang="en-US"/>
          </a:p>
        </p:txBody>
      </p:sp>
    </p:spTree>
    <p:extLst>
      <p:ext uri="{BB962C8B-B14F-4D97-AF65-F5344CB8AC3E}">
        <p14:creationId xmlns:p14="http://schemas.microsoft.com/office/powerpoint/2010/main" val="1808398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7202" y="337820"/>
            <a:ext cx="6824980" cy="635635"/>
          </a:xfrm>
          <a:prstGeom prst="rect">
            <a:avLst/>
          </a:prstGeom>
        </p:spPr>
        <p:txBody>
          <a:bodyPr wrap="square" lIns="0" tIns="0" rIns="0" bIns="0">
            <a:spAutoFit/>
          </a:bodyPr>
          <a:lstStyle>
            <a:lvl1pPr>
              <a:defRPr sz="4000" b="1" i="0">
                <a:solidFill>
                  <a:srgbClr val="33659A"/>
                </a:solidFill>
                <a:latin typeface="Arial"/>
                <a:cs typeface="Arial"/>
              </a:defRPr>
            </a:lvl1pPr>
          </a:lstStyle>
          <a:p>
            <a:endParaRPr/>
          </a:p>
        </p:txBody>
      </p:sp>
      <p:sp>
        <p:nvSpPr>
          <p:cNvPr id="3" name="Holder 3"/>
          <p:cNvSpPr>
            <a:spLocks noGrp="1"/>
          </p:cNvSpPr>
          <p:nvPr>
            <p:ph type="body" idx="1"/>
          </p:nvPr>
        </p:nvSpPr>
        <p:spPr>
          <a:xfrm>
            <a:off x="393529" y="1287273"/>
            <a:ext cx="11404939" cy="4783455"/>
          </a:xfrm>
          <a:prstGeom prst="rect">
            <a:avLst/>
          </a:prstGeom>
        </p:spPr>
        <p:txBody>
          <a:bodyPr wrap="square" lIns="0" tIns="0" rIns="0" bIns="0">
            <a:spAutoFit/>
          </a:bodyPr>
          <a:lstStyle>
            <a:lvl1pPr>
              <a:defRPr sz="2000" b="0" i="0">
                <a:solidFill>
                  <a:srgbClr val="009A9A"/>
                </a:solidFill>
                <a:latin typeface="Arial MT"/>
                <a:cs typeface="Arial MT"/>
              </a:defRPr>
            </a:lvl1pPr>
          </a:lstStyle>
          <a:p>
            <a:endParaRPr/>
          </a:p>
        </p:txBody>
      </p:sp>
      <p:sp>
        <p:nvSpPr>
          <p:cNvPr id="4" name="Holder 4"/>
          <p:cNvSpPr>
            <a:spLocks noGrp="1"/>
          </p:cNvSpPr>
          <p:nvPr>
            <p:ph type="ftr" sz="quarter" idx="5"/>
          </p:nvPr>
        </p:nvSpPr>
        <p:spPr>
          <a:xfrm>
            <a:off x="512375" y="6017913"/>
            <a:ext cx="1082887" cy="205184"/>
          </a:xfrm>
          <a:prstGeom prst="rect">
            <a:avLst/>
          </a:prstGeom>
        </p:spPr>
        <p:txBody>
          <a:bodyPr wrap="square" lIns="0" tIns="0" rIns="0" bIns="0">
            <a:spAutoFit/>
          </a:bodyPr>
          <a:lstStyle>
            <a:lvl1pPr>
              <a:defRPr sz="1400" b="0" i="0">
                <a:solidFill>
                  <a:srgbClr val="009A9A"/>
                </a:solidFill>
                <a:latin typeface="Arial MT"/>
                <a:cs typeface="Arial MT"/>
              </a:defRPr>
            </a:lvl1pPr>
          </a:lstStyle>
          <a:p>
            <a:pPr marL="12700">
              <a:lnSpc>
                <a:spcPts val="1645"/>
              </a:lnSpc>
            </a:pPr>
            <a:endParaRPr spc="-10" dirty="0"/>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3/22/2025</a:t>
            </a:fld>
            <a:endParaRPr lang="en-US"/>
          </a:p>
        </p:txBody>
      </p:sp>
      <p:sp>
        <p:nvSpPr>
          <p:cNvPr id="6" name="Holder 6"/>
          <p:cNvSpPr>
            <a:spLocks noGrp="1"/>
          </p:cNvSpPr>
          <p:nvPr>
            <p:ph type="sldNum" sz="quarter" idx="7"/>
          </p:nvPr>
        </p:nvSpPr>
        <p:spPr>
          <a:xfrm>
            <a:off x="11451328" y="6369104"/>
            <a:ext cx="364912" cy="205184"/>
          </a:xfrm>
          <a:prstGeom prst="rect">
            <a:avLst/>
          </a:prstGeom>
        </p:spPr>
        <p:txBody>
          <a:bodyPr wrap="square" lIns="0" tIns="0" rIns="0" bIns="0">
            <a:spAutoFit/>
          </a:bodyPr>
          <a:lstStyle>
            <a:lvl1pPr>
              <a:defRPr sz="1400" b="0" i="0">
                <a:solidFill>
                  <a:srgbClr val="009A9A"/>
                </a:solidFill>
                <a:latin typeface="Arial MT"/>
                <a:cs typeface="Arial MT"/>
              </a:defRPr>
            </a:lvl1pPr>
          </a:lstStyle>
          <a:p>
            <a:pPr marL="38100">
              <a:lnSpc>
                <a:spcPts val="1645"/>
              </a:lnSpc>
            </a:pPr>
            <a:fld id="{81D60167-4931-47E6-BA6A-407CBD079E47}" type="slidenum">
              <a:rPr spc="-5" dirty="0"/>
              <a:pPr marL="38100">
                <a:lnSpc>
                  <a:spcPts val="1645"/>
                </a:lnSpc>
              </a:pPr>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Class_skeleton" TargetMode="External"/><Relationship Id="rId3" Type="http://schemas.openxmlformats.org/officeDocument/2006/relationships/hyperlink" Target="https://en.wikipedia.org/wiki/Distributed_object" TargetMode="External"/><Relationship Id="rId7" Type="http://schemas.openxmlformats.org/officeDocument/2006/relationships/hyperlink" Target="https://en.wikipedia.org/wiki/Class_stub" TargetMode="External"/><Relationship Id="rId2" Type="http://schemas.openxmlformats.org/officeDocument/2006/relationships/hyperlink" Target="https://en.wikipedia.org/wiki/Distributed_computing" TargetMode="External"/><Relationship Id="rId1" Type="http://schemas.openxmlformats.org/officeDocument/2006/relationships/slideLayout" Target="../slideLayouts/slideLayout2.xml"/><Relationship Id="rId6" Type="http://schemas.openxmlformats.org/officeDocument/2006/relationships/hyperlink" Target="https://en.wikipedia.org/wiki/Remote_procedure_call" TargetMode="External"/><Relationship Id="rId11" Type="http://schemas.openxmlformats.org/officeDocument/2006/relationships/image" Target="../media/image6.png"/><Relationship Id="rId5" Type="http://schemas.openxmlformats.org/officeDocument/2006/relationships/hyperlink" Target="https://en.wikipedia.org/wiki/Object-oriented_programming" TargetMode="External"/><Relationship Id="rId10" Type="http://schemas.openxmlformats.org/officeDocument/2006/relationships/hyperlink" Target="https://en.wikipedia.org/wiki/Implements_(Java)" TargetMode="External"/><Relationship Id="rId4" Type="http://schemas.openxmlformats.org/officeDocument/2006/relationships/hyperlink" Target="https://en.wikipedia.org/wiki/Method_(computer_programming)" TargetMode="External"/><Relationship Id="rId9" Type="http://schemas.openxmlformats.org/officeDocument/2006/relationships/hyperlink" Target="https://en.wikipedia.org/wiki/Interface_(object-oriented_programming)"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350" y="43073"/>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a:solidFill>
                  <a:schemeClr val="accent1">
                    <a:lumMod val="75000"/>
                  </a:schemeClr>
                </a:solidFill>
              </a:rPr>
              <a:t>LENDI INSTITUTE OF ENGINEERING </a:t>
            </a:r>
            <a:r>
              <a:rPr lang="en-US" sz="3200" b="1">
                <a:solidFill>
                  <a:schemeClr val="accent1">
                    <a:lumMod val="75000"/>
                  </a:schemeClr>
                </a:solidFill>
              </a:rPr>
              <a:t>AND TECHNOLOGY</a:t>
            </a:r>
            <a:br>
              <a:rPr lang="en-US" sz="3200" b="1" dirty="0">
                <a:solidFill>
                  <a:schemeClr val="accent1">
                    <a:lumMod val="75000"/>
                  </a:schemeClr>
                </a:solidFill>
              </a:rPr>
            </a:br>
            <a:r>
              <a:rPr lang="en-US" sz="2400" b="1" dirty="0">
                <a:solidFill>
                  <a:srgbClr val="C00000"/>
                </a:solidFill>
              </a:rPr>
              <a:t>(Autonomous)</a:t>
            </a:r>
            <a:br>
              <a:rPr lang="en-US" sz="3200" b="1" dirty="0"/>
            </a:br>
            <a:r>
              <a:rPr lang="en-US" sz="2400" b="1" dirty="0">
                <a:solidFill>
                  <a:schemeClr val="accent2">
                    <a:lumMod val="75000"/>
                  </a:schemeClr>
                </a:solidFill>
              </a:rPr>
              <a:t>Approved by AICTE and Permanently affiliated to JNTU Gurajada-Vizianagaram.</a:t>
            </a:r>
            <a:br>
              <a:rPr lang="en-US" sz="2400" dirty="0"/>
            </a:br>
            <a:endParaRPr lang="en-IN" sz="2400" dirty="0"/>
          </a:p>
        </p:txBody>
      </p:sp>
      <p:pic>
        <p:nvPicPr>
          <p:cNvPr id="5" name="Picture 4"/>
          <p:cNvPicPr>
            <a:picLocks noChangeAspect="1"/>
          </p:cNvPicPr>
          <p:nvPr/>
        </p:nvPicPr>
        <p:blipFill>
          <a:blip r:embed="rId3"/>
          <a:stretch>
            <a:fillRect/>
          </a:stretch>
        </p:blipFill>
        <p:spPr>
          <a:xfrm>
            <a:off x="3664595" y="446980"/>
            <a:ext cx="3222932" cy="1347190"/>
          </a:xfrm>
          <a:prstGeom prst="rect">
            <a:avLst/>
          </a:prstGeom>
        </p:spPr>
      </p:pic>
      <p:pic>
        <p:nvPicPr>
          <p:cNvPr id="6" name="Picture 5"/>
          <p:cNvPicPr>
            <a:picLocks noChangeAspect="1"/>
          </p:cNvPicPr>
          <p:nvPr/>
        </p:nvPicPr>
        <p:blipFill>
          <a:blip r:embed="rId4"/>
          <a:stretch>
            <a:fillRect/>
          </a:stretch>
        </p:blipFill>
        <p:spPr>
          <a:xfrm>
            <a:off x="7514613" y="513260"/>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88480" y="148361"/>
            <a:ext cx="2143125" cy="2143125"/>
          </a:xfrm>
          <a:prstGeom prst="rect">
            <a:avLst/>
          </a:prstGeom>
        </p:spPr>
      </p:pic>
      <p:sp>
        <p:nvSpPr>
          <p:cNvPr id="9" name="TextBox 8"/>
          <p:cNvSpPr txBox="1"/>
          <p:nvPr/>
        </p:nvSpPr>
        <p:spPr>
          <a:xfrm>
            <a:off x="3179928" y="3201153"/>
            <a:ext cx="7830971" cy="1938992"/>
          </a:xfrm>
          <a:prstGeom prst="rect">
            <a:avLst/>
          </a:prstGeom>
          <a:noFill/>
        </p:spPr>
        <p:txBody>
          <a:bodyPr wrap="square" rtlCol="0">
            <a:spAutoFit/>
          </a:bodyPr>
          <a:lstStyle/>
          <a:p>
            <a:r>
              <a:rPr lang="en-US" sz="2000" b="1" dirty="0">
                <a:solidFill>
                  <a:schemeClr val="accent4">
                    <a:lumMod val="75000"/>
                  </a:schemeClr>
                </a:solidFill>
              </a:rPr>
              <a:t>NAME OF THE SUBJECT  : </a:t>
            </a:r>
            <a:r>
              <a:rPr lang="en-US" sz="2000" b="1" dirty="0"/>
              <a:t>Distributed System </a:t>
            </a:r>
          </a:p>
          <a:p>
            <a:r>
              <a:rPr lang="en-US" sz="2000" b="1" dirty="0">
                <a:solidFill>
                  <a:schemeClr val="accent4">
                    <a:lumMod val="75000"/>
                  </a:schemeClr>
                </a:solidFill>
              </a:rPr>
              <a:t>NAME OF THE TOPIC        :</a:t>
            </a:r>
            <a:r>
              <a:rPr lang="en-US" sz="2000" b="1" kern="1200" dirty="0">
                <a:solidFill>
                  <a:srgbClr val="FFFFFF"/>
                </a:solidFill>
                <a:latin typeface="+mj-lt"/>
                <a:ea typeface="+mj-ea"/>
                <a:cs typeface="+mj-cs"/>
              </a:rPr>
              <a:t> </a:t>
            </a:r>
            <a:r>
              <a:rPr lang="en-US" sz="2000" b="1" kern="1200" dirty="0">
                <a:latin typeface="+mj-lt"/>
                <a:ea typeface="+mj-ea"/>
                <a:cs typeface="+mj-cs"/>
              </a:rPr>
              <a:t>Distributed Objects and Remote Invocation</a:t>
            </a:r>
            <a:endParaRPr lang="en-US" sz="2000" dirty="0"/>
          </a:p>
          <a:p>
            <a:r>
              <a:rPr lang="en-US" sz="2000" dirty="0"/>
              <a:t>                           </a:t>
            </a:r>
          </a:p>
          <a:p>
            <a:r>
              <a:rPr lang="en-US" sz="2000" dirty="0"/>
              <a:t>                           </a:t>
            </a:r>
            <a:r>
              <a:rPr lang="en-US" sz="2000" b="1" dirty="0">
                <a:solidFill>
                  <a:srgbClr val="FF0000"/>
                </a:solidFill>
              </a:rPr>
              <a:t>PRESENTED BY :</a:t>
            </a:r>
          </a:p>
          <a:p>
            <a:r>
              <a:rPr lang="en-US" sz="2000" dirty="0"/>
              <a:t>                     			</a:t>
            </a:r>
            <a:r>
              <a:rPr lang="en-US" sz="2000" b="1" dirty="0"/>
              <a:t>Mr. Satish </a:t>
            </a:r>
            <a:r>
              <a:rPr lang="en-US" sz="2000" b="1" dirty="0" err="1"/>
              <a:t>Dekka</a:t>
            </a:r>
            <a:endParaRPr lang="en-US" sz="2000" b="1" dirty="0"/>
          </a:p>
          <a:p>
            <a:r>
              <a:rPr lang="en-US" sz="2000" dirty="0"/>
              <a:t>                     			</a:t>
            </a:r>
            <a:r>
              <a:rPr lang="en-US" sz="2000" i="1" dirty="0"/>
              <a:t>Assoc 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a:ln/>
                <a:solidFill>
                  <a:schemeClr val="accent4"/>
                </a:solidFill>
              </a:rPr>
              <a:t>DEPARTMENT OF COMPUTER SCIENCE AND ENGINEERING</a:t>
            </a:r>
          </a:p>
        </p:txBody>
      </p:sp>
    </p:spTree>
    <p:extLst>
      <p:ext uri="{BB962C8B-B14F-4D97-AF65-F5344CB8AC3E}">
        <p14:creationId xmlns:p14="http://schemas.microsoft.com/office/powerpoint/2010/main" val="309061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D4E2F6D9-692C-3530-D904-6A0A43CB97FA}"/>
              </a:ext>
            </a:extLst>
          </p:cNvPr>
          <p:cNvSpPr>
            <a:spLocks noGrp="1"/>
          </p:cNvSpPr>
          <p:nvPr>
            <p:ph idx="1"/>
          </p:nvPr>
        </p:nvSpPr>
        <p:spPr>
          <a:xfrm>
            <a:off x="6096000" y="228600"/>
            <a:ext cx="5373755" cy="6400800"/>
          </a:xfrm>
        </p:spPr>
        <p:txBody>
          <a:bodyPr anchor="ctr">
            <a:normAutofit/>
          </a:bodyPr>
          <a:lstStyle/>
          <a:p>
            <a:pPr marL="0" indent="0">
              <a:buNone/>
            </a:pPr>
            <a:r>
              <a:rPr lang="en-US" sz="3200" b="1" dirty="0">
                <a:solidFill>
                  <a:schemeClr val="tx1">
                    <a:alpha val="80000"/>
                  </a:schemeClr>
                </a:solidFill>
                <a:effectLst/>
                <a:latin typeface="Times New Roman" panose="02020603050405020304" pitchFamily="18" charset="0"/>
                <a:ea typeface="Calibri" panose="020F0502020204030204" pitchFamily="34" charset="0"/>
              </a:rPr>
              <a:t>Content:-</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Introduction</a:t>
            </a:r>
            <a:endParaRPr lang="en-US" sz="2000" dirty="0">
              <a:solidFill>
                <a:schemeClr val="tx1">
                  <a:alpha val="80000"/>
                </a:schemeClr>
              </a:solidFill>
              <a:latin typeface="Times New Roman" panose="02020603050405020304" pitchFamily="18" charset="0"/>
              <a:ea typeface="Calibri" panose="020F0502020204030204" pitchFamily="34" charset="0"/>
            </a:endParaRP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Communication between Distributed Objects</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Object Model</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Distributed Object Model</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Design Issues for RMI</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Implementation of RMI</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Distributed Garbage Collection</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Remote Procedure Call</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Events and Notifications</a:t>
            </a:r>
          </a:p>
          <a:p>
            <a:pPr lvl="1">
              <a:lnSpc>
                <a:spcPct val="150000"/>
              </a:lnSpc>
              <a:buFont typeface="Wingdings" panose="05000000000000000000" pitchFamily="2" charset="2"/>
              <a:buChar char="Ø"/>
            </a:pPr>
            <a:r>
              <a:rPr lang="en-US" sz="2000" dirty="0">
                <a:solidFill>
                  <a:schemeClr val="tx1">
                    <a:alpha val="80000"/>
                  </a:schemeClr>
                </a:solidFill>
                <a:effectLst/>
                <a:latin typeface="Times New Roman" panose="02020603050405020304" pitchFamily="18" charset="0"/>
                <a:ea typeface="Calibri" panose="020F0502020204030204" pitchFamily="34" charset="0"/>
              </a:rPr>
              <a:t>Case Study: JAVA RMI</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061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D466138-C51A-0795-F234-E13109699F07}"/>
              </a:ext>
            </a:extLst>
          </p:cNvPr>
          <p:cNvSpPr>
            <a:spLocks noGrp="1"/>
          </p:cNvSpPr>
          <p:nvPr>
            <p:ph type="title"/>
          </p:nvPr>
        </p:nvSpPr>
        <p:spPr>
          <a:xfrm>
            <a:off x="1188069" y="381935"/>
            <a:ext cx="4008583" cy="5974414"/>
          </a:xfrm>
        </p:spPr>
        <p:txBody>
          <a:bodyPr anchor="ctr">
            <a:normAutofit/>
          </a:bodyPr>
          <a:lstStyle/>
          <a:p>
            <a:r>
              <a:rPr lang="en-US" sz="5000" b="1" dirty="0">
                <a:solidFill>
                  <a:srgbClr val="FFFFFF"/>
                </a:solidFill>
                <a:effectLst/>
                <a:latin typeface="Times New Roman" panose="02020603050405020304" pitchFamily="18" charset="0"/>
                <a:ea typeface="Calibri" panose="020F0502020204030204" pitchFamily="34" charset="0"/>
              </a:rPr>
              <a:t>Introduction</a:t>
            </a:r>
            <a:endParaRPr lang="en-US" sz="5000" b="1" dirty="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8" name="Content Placeholder 2">
            <a:extLst>
              <a:ext uri="{FF2B5EF4-FFF2-40B4-BE49-F238E27FC236}">
                <a16:creationId xmlns:a16="http://schemas.microsoft.com/office/drawing/2014/main" id="{3CDBDE0E-7CBA-DF7A-3D20-9D6B03E75594}"/>
              </a:ext>
            </a:extLst>
          </p:cNvPr>
          <p:cNvSpPr>
            <a:spLocks noGrp="1"/>
          </p:cNvSpPr>
          <p:nvPr>
            <p:ph idx="1"/>
          </p:nvPr>
        </p:nvSpPr>
        <p:spPr>
          <a:xfrm>
            <a:off x="5798119" y="30792"/>
            <a:ext cx="5779910" cy="6796415"/>
          </a:xfrm>
        </p:spPr>
        <p:txBody>
          <a:bodyPr anchor="ctr">
            <a:normAutofit/>
          </a:bodyPr>
          <a:lstStyle/>
          <a:p>
            <a:pPr marL="0" indent="0" algn="just">
              <a:buNone/>
            </a:pPr>
            <a:r>
              <a:rPr lang="en-US" sz="2000" dirty="0">
                <a:solidFill>
                  <a:schemeClr val="tx1">
                    <a:alpha val="80000"/>
                  </a:schemeClr>
                </a:solidFill>
                <a:latin typeface="Times New Roman" panose="02020603050405020304" pitchFamily="18" charset="0"/>
                <a:cs typeface="Times New Roman" panose="02020603050405020304" pitchFamily="18" charset="0"/>
              </a:rPr>
              <a:t>A distributed object is an object that can be accessed remotely. This means that a distributed object can be used like a regular object, but from anywhere on the network. </a:t>
            </a:r>
          </a:p>
          <a:p>
            <a:pPr marL="0" indent="0" algn="just">
              <a:buNone/>
            </a:pPr>
            <a:r>
              <a:rPr lang="en-US" sz="2000" dirty="0">
                <a:solidFill>
                  <a:schemeClr val="tx1">
                    <a:alpha val="80000"/>
                  </a:schemeClr>
                </a:solidFill>
                <a:latin typeface="Times New Roman" panose="02020603050405020304" pitchFamily="18" charset="0"/>
                <a:cs typeface="Times New Roman" panose="02020603050405020304" pitchFamily="18" charset="0"/>
              </a:rPr>
              <a:t>Distributed objects might be used :</a:t>
            </a:r>
          </a:p>
          <a:p>
            <a:pPr marL="0" indent="0" algn="just">
              <a:buNone/>
            </a:pPr>
            <a:endParaRPr lang="en-US" sz="400" dirty="0">
              <a:solidFill>
                <a:schemeClr val="tx1">
                  <a:alpha val="80000"/>
                </a:schemeClr>
              </a:solidFill>
              <a:latin typeface="Times New Roman" panose="02020603050405020304" pitchFamily="18" charset="0"/>
              <a:cs typeface="Times New Roman" panose="02020603050405020304" pitchFamily="18" charset="0"/>
            </a:endParaRP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1. To share information across applications or users.</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2. To synchronize activity across several machines.</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3. To increase performance associated with a particular task.</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4. Work together by sharing data and invoking methods.</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5. This often involves location transparency, where remote objects appear the same as local objects.</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6.The main method of distributed object communication is with remote method invocation, generally by message-passing.</a:t>
            </a:r>
          </a:p>
          <a:p>
            <a:pPr marL="0" indent="0">
              <a:buNone/>
            </a:pPr>
            <a:r>
              <a:rPr lang="en-US" sz="1800" dirty="0">
                <a:solidFill>
                  <a:schemeClr val="tx1">
                    <a:alpha val="80000"/>
                  </a:schemeClr>
                </a:solidFill>
                <a:latin typeface="Times New Roman" panose="02020603050405020304" pitchFamily="18" charset="0"/>
                <a:cs typeface="Times New Roman" panose="02020603050405020304" pitchFamily="18" charset="0"/>
              </a:rPr>
              <a:t>one object sends a message to another object in a remote machine or process to perform some task. The results are sent back to the calling object.</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83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C811-53A6-C61E-CBE0-BEC49580B902}"/>
              </a:ext>
            </a:extLst>
          </p:cNvPr>
          <p:cNvSpPr>
            <a:spLocks noGrp="1"/>
          </p:cNvSpPr>
          <p:nvPr>
            <p:ph type="title"/>
          </p:nvPr>
        </p:nvSpPr>
        <p:spPr>
          <a:xfrm>
            <a:off x="838200" y="365125"/>
            <a:ext cx="10515600" cy="559107"/>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rPr>
              <a:t>Object Model</a:t>
            </a:r>
            <a:endParaRPr lang="en-US" dirty="0"/>
          </a:p>
        </p:txBody>
      </p:sp>
      <p:sp>
        <p:nvSpPr>
          <p:cNvPr id="3" name="Content Placeholder 2">
            <a:extLst>
              <a:ext uri="{FF2B5EF4-FFF2-40B4-BE49-F238E27FC236}">
                <a16:creationId xmlns:a16="http://schemas.microsoft.com/office/drawing/2014/main" id="{6438C726-5D5A-D6B9-24F5-8A159C9EF0EA}"/>
              </a:ext>
            </a:extLst>
          </p:cNvPr>
          <p:cNvSpPr>
            <a:spLocks noGrp="1"/>
          </p:cNvSpPr>
          <p:nvPr>
            <p:ph idx="1"/>
          </p:nvPr>
        </p:nvSpPr>
        <p:spPr>
          <a:xfrm>
            <a:off x="560439" y="1088205"/>
            <a:ext cx="11218606" cy="5017627"/>
          </a:xfrm>
        </p:spPr>
        <p:txBody>
          <a:bodyPr>
            <a:noAutofit/>
          </a:bodyPr>
          <a:lstStyle/>
          <a:p>
            <a:pPr marL="0" indent="0" algn="just">
              <a:buNone/>
            </a:pPr>
            <a:r>
              <a:rPr lang="en-US" sz="1800" i="0" dirty="0">
                <a:effectLst/>
                <a:latin typeface="Times New Roman" panose="02020603050405020304" pitchFamily="18" charset="0"/>
                <a:cs typeface="Times New Roman" panose="02020603050405020304" pitchFamily="18" charset="0"/>
              </a:rPr>
              <a:t>The distributed applications consist of two parts - a client part and a server part. A typical server part of such an application defines several distributed objects and allows clients to request them by obtaining references to them. The client part obtains a reference to one or more objects from the server part, and calls their methods. RMI-P4 provides the mechanism by which client and server parts communicate.</a:t>
            </a:r>
          </a:p>
          <a:p>
            <a:pPr marL="0" indent="0" algn="l">
              <a:buNone/>
            </a:pPr>
            <a:r>
              <a:rPr lang="en-US" sz="1800" b="1" i="0" dirty="0">
                <a:effectLst/>
                <a:latin typeface="Times New Roman" panose="02020603050405020304" pitchFamily="18" charset="0"/>
                <a:cs typeface="Times New Roman" panose="02020603050405020304" pitchFamily="18" charset="0"/>
              </a:rPr>
              <a:t>Features</a:t>
            </a:r>
          </a:p>
          <a:p>
            <a:pPr marL="0" indent="0" algn="l">
              <a:buNone/>
            </a:pPr>
            <a:endParaRPr lang="en-US" sz="100" i="0" dirty="0">
              <a:effectLst/>
              <a:latin typeface="Times New Roman" panose="02020603050405020304" pitchFamily="18" charset="0"/>
              <a:cs typeface="Times New Roman" panose="02020603050405020304" pitchFamily="18" charset="0"/>
            </a:endParaRPr>
          </a:p>
          <a:p>
            <a:pPr algn="l">
              <a:buFont typeface="Wingdings" panose="05000000000000000000" pitchFamily="2" charset="2"/>
              <a:buChar char="Ø"/>
            </a:pPr>
            <a:r>
              <a:rPr lang="en-US" sz="1800" i="0" dirty="0">
                <a:effectLst/>
                <a:latin typeface="Times New Roman" panose="02020603050405020304" pitchFamily="18" charset="0"/>
                <a:cs typeface="Times New Roman" panose="02020603050405020304" pitchFamily="18" charset="0"/>
              </a:rPr>
              <a:t>Object reference</a:t>
            </a:r>
          </a:p>
          <a:p>
            <a:pPr algn="l">
              <a:buFont typeface="Wingdings" panose="05000000000000000000" pitchFamily="2" charset="2"/>
              <a:buChar char="Ø"/>
            </a:pPr>
            <a:r>
              <a:rPr lang="en-US" sz="1800" i="0" dirty="0">
                <a:effectLst/>
                <a:latin typeface="Times New Roman" panose="02020603050405020304" pitchFamily="18" charset="0"/>
                <a:cs typeface="Times New Roman" panose="02020603050405020304" pitchFamily="18" charset="0"/>
              </a:rPr>
              <a:t>Interfaces</a:t>
            </a:r>
          </a:p>
          <a:p>
            <a:pPr algn="l">
              <a:buFont typeface="Wingdings" panose="05000000000000000000" pitchFamily="2" charset="2"/>
              <a:buChar char="Ø"/>
            </a:pPr>
            <a:r>
              <a:rPr lang="en-US" sz="1800" i="0" dirty="0">
                <a:effectLst/>
                <a:latin typeface="Times New Roman" panose="02020603050405020304" pitchFamily="18" charset="0"/>
                <a:cs typeface="Times New Roman" panose="02020603050405020304" pitchFamily="18" charset="0"/>
              </a:rPr>
              <a:t>Actions</a:t>
            </a:r>
          </a:p>
          <a:p>
            <a:pPr algn="l">
              <a:buFont typeface="Wingdings" panose="05000000000000000000" pitchFamily="2" charset="2"/>
              <a:buChar char="Ø"/>
            </a:pPr>
            <a:r>
              <a:rPr lang="en-US" sz="1800" i="0" dirty="0">
                <a:effectLst/>
                <a:latin typeface="Times New Roman" panose="02020603050405020304" pitchFamily="18" charset="0"/>
                <a:cs typeface="Times New Roman" panose="02020603050405020304" pitchFamily="18" charset="0"/>
              </a:rPr>
              <a:t>Exceptions</a:t>
            </a:r>
          </a:p>
          <a:p>
            <a:pPr marL="0" indent="0" algn="l">
              <a:buNone/>
            </a:pPr>
            <a:endParaRPr lang="en-US" sz="100" i="0" dirty="0">
              <a:effectLst/>
              <a:latin typeface="Times New Roman" panose="02020603050405020304" pitchFamily="18" charset="0"/>
              <a:cs typeface="Times New Roman" panose="02020603050405020304" pitchFamily="18" charset="0"/>
            </a:endParaRPr>
          </a:p>
          <a:p>
            <a:pPr marL="0" indent="0" algn="l">
              <a:buNone/>
            </a:pPr>
            <a:r>
              <a:rPr lang="en-US" sz="1800" i="0" dirty="0">
                <a:effectLst/>
                <a:latin typeface="Times New Roman" panose="02020603050405020304" pitchFamily="18" charset="0"/>
                <a:cs typeface="Times New Roman" panose="02020603050405020304" pitchFamily="18" charset="0"/>
              </a:rPr>
              <a:t>The RMI-P4 implements the following functions that an application based on the Distributed Object Model requires:</a:t>
            </a:r>
          </a:p>
          <a:p>
            <a:pPr marL="0" indent="0" algn="l">
              <a:buNone/>
            </a:pPr>
            <a:endParaRPr lang="en-US" sz="100" i="0" dirty="0">
              <a:effectLst/>
              <a:latin typeface="Times New Roman" panose="02020603050405020304" pitchFamily="18" charset="0"/>
              <a:cs typeface="Times New Roman" panose="02020603050405020304" pitchFamily="18" charset="0"/>
            </a:endParaRPr>
          </a:p>
          <a:p>
            <a:pPr algn="l">
              <a:buFont typeface="Wingdings" panose="05000000000000000000" pitchFamily="2" charset="2"/>
              <a:buChar char="§"/>
            </a:pPr>
            <a:r>
              <a:rPr lang="en-US" sz="1800" i="0" dirty="0">
                <a:effectLst/>
                <a:latin typeface="Times New Roman" panose="02020603050405020304" pitchFamily="18" charset="0"/>
                <a:cs typeface="Times New Roman" panose="02020603050405020304" pitchFamily="18" charset="0"/>
              </a:rPr>
              <a:t>Locate the distributed object </a:t>
            </a:r>
          </a:p>
          <a:p>
            <a:pPr algn="l">
              <a:buFont typeface="Wingdings" panose="05000000000000000000" pitchFamily="2" charset="2"/>
              <a:buChar char="§"/>
            </a:pPr>
            <a:r>
              <a:rPr lang="en-US" sz="1800" i="0" dirty="0">
                <a:effectLst/>
                <a:latin typeface="Times New Roman" panose="02020603050405020304" pitchFamily="18" charset="0"/>
                <a:cs typeface="Times New Roman" panose="02020603050405020304" pitchFamily="18" charset="0"/>
              </a:rPr>
              <a:t>Communicate with the distributed object</a:t>
            </a:r>
          </a:p>
          <a:p>
            <a:pPr algn="l">
              <a:buFont typeface="Wingdings" panose="05000000000000000000" pitchFamily="2" charset="2"/>
              <a:buChar char="§"/>
            </a:pPr>
            <a:r>
              <a:rPr lang="en-US" sz="1800" i="0" dirty="0">
                <a:effectLst/>
                <a:latin typeface="Times New Roman" panose="02020603050405020304" pitchFamily="18" charset="0"/>
                <a:cs typeface="Times New Roman" panose="02020603050405020304" pitchFamily="18" charset="0"/>
              </a:rPr>
              <a:t>Load classes of objects</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188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4348A6-31DF-DCCD-74B3-733B48BFA982}"/>
              </a:ext>
            </a:extLst>
          </p:cNvPr>
          <p:cNvSpPr txBox="1"/>
          <p:nvPr/>
        </p:nvSpPr>
        <p:spPr>
          <a:xfrm>
            <a:off x="206477" y="272364"/>
            <a:ext cx="11720051" cy="923330"/>
          </a:xfrm>
          <a:prstGeom prst="rect">
            <a:avLst/>
          </a:prstGeom>
          <a:noFill/>
        </p:spPr>
        <p:txBody>
          <a:bodyPr wrap="square">
            <a:spAutoFit/>
          </a:bodyPr>
          <a:lstStyle/>
          <a:p>
            <a:pPr marL="0" indent="0" algn="just">
              <a:buNone/>
            </a:pPr>
            <a:r>
              <a:rPr lang="en-US" sz="1800" i="0" dirty="0">
                <a:effectLst/>
                <a:latin typeface="Times New Roman" panose="02020603050405020304" pitchFamily="18" charset="0"/>
                <a:cs typeface="Times New Roman" panose="02020603050405020304" pitchFamily="18" charset="0"/>
              </a:rPr>
              <a:t>An object model for distributed systems....We assume each object is invoked through operations appropriate to its type.</a:t>
            </a:r>
          </a:p>
          <a:p>
            <a:pPr marL="0" indent="0" algn="just">
              <a:buNone/>
            </a:pPr>
            <a:r>
              <a:rPr lang="en-US" sz="1800" i="0" dirty="0">
                <a:effectLst/>
                <a:latin typeface="Times New Roman" panose="02020603050405020304" pitchFamily="18" charset="0"/>
                <a:cs typeface="Times New Roman" panose="02020603050405020304" pitchFamily="18" charset="0"/>
              </a:rPr>
              <a:t>The figure also shows some object management operations such as commit, abort, lock and unlock which may be needed for practical implementation of a transaction Processing system(TPS)</a:t>
            </a:r>
            <a:endParaRPr lang="en-US" dirty="0"/>
          </a:p>
        </p:txBody>
      </p:sp>
      <p:pic>
        <p:nvPicPr>
          <p:cNvPr id="1026" name="Picture 2">
            <a:extLst>
              <a:ext uri="{FF2B5EF4-FFF2-40B4-BE49-F238E27FC236}">
                <a16:creationId xmlns:a16="http://schemas.microsoft.com/office/drawing/2014/main" id="{D3A40B79-FC8D-6950-375A-D1C22CCF0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6059" y="1641678"/>
            <a:ext cx="8357990" cy="4513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620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242E-6F81-039C-3409-C095859F95D7}"/>
              </a:ext>
            </a:extLst>
          </p:cNvPr>
          <p:cNvSpPr>
            <a:spLocks noGrp="1"/>
          </p:cNvSpPr>
          <p:nvPr>
            <p:ph type="title"/>
          </p:nvPr>
        </p:nvSpPr>
        <p:spPr>
          <a:xfrm>
            <a:off x="838200" y="199825"/>
            <a:ext cx="10515600" cy="647598"/>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rPr>
              <a:t>Communication between Distributed Objects</a:t>
            </a:r>
            <a:endParaRPr lang="en-US" dirty="0"/>
          </a:p>
        </p:txBody>
      </p:sp>
      <p:sp>
        <p:nvSpPr>
          <p:cNvPr id="3" name="Content Placeholder 2">
            <a:extLst>
              <a:ext uri="{FF2B5EF4-FFF2-40B4-BE49-F238E27FC236}">
                <a16:creationId xmlns:a16="http://schemas.microsoft.com/office/drawing/2014/main" id="{98AB30B6-458B-FF22-336D-BD7DC58179E4}"/>
              </a:ext>
            </a:extLst>
          </p:cNvPr>
          <p:cNvSpPr>
            <a:spLocks noGrp="1"/>
          </p:cNvSpPr>
          <p:nvPr>
            <p:ph idx="1"/>
          </p:nvPr>
        </p:nvSpPr>
        <p:spPr>
          <a:xfrm>
            <a:off x="838200" y="1012724"/>
            <a:ext cx="11039168" cy="5645451"/>
          </a:xfrm>
        </p:spPr>
        <p:txBody>
          <a:bodyPr/>
          <a:lstStyle/>
          <a:p>
            <a:pPr marL="0" indent="0" algn="just">
              <a:buNone/>
            </a:pPr>
            <a:r>
              <a:rPr lang="en-US" sz="2000" b="0" i="0" dirty="0">
                <a:solidFill>
                  <a:srgbClr val="202122"/>
                </a:solidFill>
                <a:effectLst/>
                <a:latin typeface="Times New Roman" panose="02020603050405020304" pitchFamily="18" charset="0"/>
                <a:cs typeface="Times New Roman" panose="02020603050405020304" pitchFamily="18" charset="0"/>
              </a:rPr>
              <a:t>In a </a:t>
            </a:r>
            <a:r>
              <a:rPr lang="en-US" sz="2000" b="0" i="0" u="none" strike="noStrike" dirty="0">
                <a:solidFill>
                  <a:srgbClr val="3366CC"/>
                </a:solidFill>
                <a:effectLst/>
                <a:latin typeface="Times New Roman" panose="02020603050405020304" pitchFamily="18" charset="0"/>
                <a:cs typeface="Times New Roman" panose="02020603050405020304" pitchFamily="18" charset="0"/>
                <a:hlinkClick r:id="rId2" tooltip="Distributed computing"/>
              </a:rPr>
              <a:t>distributed computing</a:t>
            </a:r>
            <a:r>
              <a:rPr lang="en-US" sz="2000" b="0" i="0" dirty="0">
                <a:solidFill>
                  <a:srgbClr val="202122"/>
                </a:solidFill>
                <a:effectLst/>
                <a:latin typeface="Times New Roman" panose="02020603050405020304" pitchFamily="18" charset="0"/>
                <a:cs typeface="Times New Roman" panose="02020603050405020304" pitchFamily="18" charset="0"/>
              </a:rPr>
              <a:t> environment, </a:t>
            </a:r>
            <a:r>
              <a:rPr lang="en-US" sz="2000" b="1" i="0" dirty="0">
                <a:solidFill>
                  <a:srgbClr val="202122"/>
                </a:solidFill>
                <a:effectLst/>
                <a:latin typeface="Times New Roman" panose="02020603050405020304" pitchFamily="18" charset="0"/>
                <a:cs typeface="Times New Roman" panose="02020603050405020304" pitchFamily="18" charset="0"/>
              </a:rPr>
              <a:t>distributed object communication</a:t>
            </a:r>
            <a:r>
              <a:rPr lang="en-US" sz="2000" b="0" i="0" dirty="0">
                <a:solidFill>
                  <a:srgbClr val="202122"/>
                </a:solidFill>
                <a:effectLst/>
                <a:latin typeface="Times New Roman" panose="02020603050405020304" pitchFamily="18" charset="0"/>
                <a:cs typeface="Times New Roman" panose="02020603050405020304" pitchFamily="18" charset="0"/>
              </a:rPr>
              <a:t> realizes communication between </a:t>
            </a:r>
            <a:r>
              <a:rPr lang="en-US" sz="2000" b="0" i="0" u="none" strike="noStrike" dirty="0">
                <a:solidFill>
                  <a:srgbClr val="3366CC"/>
                </a:solidFill>
                <a:effectLst/>
                <a:latin typeface="Times New Roman" panose="02020603050405020304" pitchFamily="18" charset="0"/>
                <a:cs typeface="Times New Roman" panose="02020603050405020304" pitchFamily="18" charset="0"/>
                <a:hlinkClick r:id="rId3" tooltip="Distributed object"/>
              </a:rPr>
              <a:t>distributed objects</a:t>
            </a:r>
            <a:r>
              <a:rPr lang="en-US" sz="2000" b="0" i="0" dirty="0">
                <a:solidFill>
                  <a:srgbClr val="202122"/>
                </a:solidFill>
                <a:effectLst/>
                <a:latin typeface="Times New Roman" panose="02020603050405020304" pitchFamily="18" charset="0"/>
                <a:cs typeface="Times New Roman" panose="02020603050405020304" pitchFamily="18" charset="0"/>
              </a:rPr>
              <a:t>. The main role is to allow objects to access data and invoke </a:t>
            </a:r>
            <a:r>
              <a:rPr lang="en-US" sz="2000" b="0" i="0" u="none" strike="noStrike" dirty="0">
                <a:solidFill>
                  <a:srgbClr val="3366CC"/>
                </a:solidFill>
                <a:effectLst/>
                <a:latin typeface="Times New Roman" panose="02020603050405020304" pitchFamily="18" charset="0"/>
                <a:cs typeface="Times New Roman" panose="02020603050405020304" pitchFamily="18" charset="0"/>
                <a:hlinkClick r:id="rId4" tooltip="Method (computer programming)"/>
              </a:rPr>
              <a:t>methods</a:t>
            </a:r>
            <a:r>
              <a:rPr lang="en-US" sz="2000" b="0" i="0" dirty="0">
                <a:solidFill>
                  <a:srgbClr val="202122"/>
                </a:solidFill>
                <a:effectLst/>
                <a:latin typeface="Times New Roman" panose="02020603050405020304" pitchFamily="18" charset="0"/>
                <a:cs typeface="Times New Roman" panose="02020603050405020304" pitchFamily="18" charset="0"/>
              </a:rPr>
              <a:t> on remote </a:t>
            </a:r>
            <a:r>
              <a:rPr lang="en-US" sz="2000" b="0" i="0" dirty="0" err="1">
                <a:solidFill>
                  <a:srgbClr val="202122"/>
                </a:solidFill>
                <a:effectLst/>
                <a:latin typeface="Times New Roman" panose="02020603050405020304" pitchFamily="18" charset="0"/>
                <a:cs typeface="Times New Roman" panose="02020603050405020304" pitchFamily="18" charset="0"/>
              </a:rPr>
              <a:t>objects.Invoking</a:t>
            </a:r>
            <a:r>
              <a:rPr lang="en-US" sz="2000" b="0" i="0" dirty="0">
                <a:solidFill>
                  <a:srgbClr val="202122"/>
                </a:solidFill>
                <a:effectLst/>
                <a:latin typeface="Times New Roman" panose="02020603050405020304" pitchFamily="18" charset="0"/>
                <a:cs typeface="Times New Roman" panose="02020603050405020304" pitchFamily="18" charset="0"/>
              </a:rPr>
              <a:t> a method on a remote object is known as </a:t>
            </a:r>
            <a:r>
              <a:rPr lang="en-US" sz="2000" b="1" i="0" dirty="0">
                <a:solidFill>
                  <a:srgbClr val="202122"/>
                </a:solidFill>
                <a:effectLst/>
                <a:latin typeface="Times New Roman" panose="02020603050405020304" pitchFamily="18" charset="0"/>
                <a:cs typeface="Times New Roman" panose="02020603050405020304" pitchFamily="18" charset="0"/>
              </a:rPr>
              <a:t>remote method invocation</a:t>
            </a:r>
            <a:r>
              <a:rPr lang="en-US" sz="2000" b="0" i="0" dirty="0">
                <a:solidFill>
                  <a:srgbClr val="202122"/>
                </a:solidFill>
                <a:effectLst/>
                <a:latin typeface="Times New Roman" panose="02020603050405020304" pitchFamily="18" charset="0"/>
                <a:cs typeface="Times New Roman" panose="02020603050405020304" pitchFamily="18" charset="0"/>
              </a:rPr>
              <a:t> (</a:t>
            </a:r>
            <a:r>
              <a:rPr lang="en-US" sz="2000" b="1" i="0" dirty="0">
                <a:solidFill>
                  <a:srgbClr val="202122"/>
                </a:solidFill>
                <a:effectLst/>
                <a:latin typeface="Times New Roman" panose="02020603050405020304" pitchFamily="18" charset="0"/>
                <a:cs typeface="Times New Roman" panose="02020603050405020304" pitchFamily="18" charset="0"/>
              </a:rPr>
              <a:t>RMI</a:t>
            </a:r>
            <a:r>
              <a:rPr lang="en-US" sz="2000" b="0" i="0" dirty="0">
                <a:solidFill>
                  <a:srgbClr val="202122"/>
                </a:solidFill>
                <a:effectLst/>
                <a:latin typeface="Times New Roman" panose="02020603050405020304" pitchFamily="18" charset="0"/>
                <a:cs typeface="Times New Roman" panose="02020603050405020304" pitchFamily="18" charset="0"/>
              </a:rPr>
              <a:t>) or </a:t>
            </a:r>
            <a:r>
              <a:rPr lang="en-US" sz="2000" b="1" i="0" dirty="0">
                <a:solidFill>
                  <a:srgbClr val="202122"/>
                </a:solidFill>
                <a:effectLst/>
                <a:latin typeface="Times New Roman" panose="02020603050405020304" pitchFamily="18" charset="0"/>
                <a:cs typeface="Times New Roman" panose="02020603050405020304" pitchFamily="18" charset="0"/>
              </a:rPr>
              <a:t>remote invocation</a:t>
            </a:r>
            <a:r>
              <a:rPr lang="en-US" sz="2000" b="0" i="0" dirty="0">
                <a:solidFill>
                  <a:srgbClr val="202122"/>
                </a:solidFill>
                <a:effectLst/>
                <a:latin typeface="Times New Roman" panose="02020603050405020304" pitchFamily="18" charset="0"/>
                <a:cs typeface="Times New Roman" panose="02020603050405020304" pitchFamily="18" charset="0"/>
              </a:rPr>
              <a:t>, and is the </a:t>
            </a:r>
            <a:r>
              <a:rPr lang="en-US" sz="2000" b="0" i="0" u="none" strike="noStrike" dirty="0">
                <a:solidFill>
                  <a:srgbClr val="3366CC"/>
                </a:solidFill>
                <a:effectLst/>
                <a:latin typeface="Times New Roman" panose="02020603050405020304" pitchFamily="18" charset="0"/>
                <a:cs typeface="Times New Roman" panose="02020603050405020304" pitchFamily="18" charset="0"/>
                <a:hlinkClick r:id="rId5" tooltip="Object-oriented programming"/>
              </a:rPr>
              <a:t>object-oriented programming</a:t>
            </a:r>
            <a:r>
              <a:rPr lang="en-US" sz="2000" b="0" i="0" dirty="0">
                <a:solidFill>
                  <a:srgbClr val="202122"/>
                </a:solidFill>
                <a:effectLst/>
                <a:latin typeface="Times New Roman" panose="02020603050405020304" pitchFamily="18" charset="0"/>
                <a:cs typeface="Times New Roman" panose="02020603050405020304" pitchFamily="18" charset="0"/>
              </a:rPr>
              <a:t> analog of a </a:t>
            </a:r>
            <a:r>
              <a:rPr lang="en-US" sz="2000" b="0" i="0" u="none" strike="noStrike" dirty="0">
                <a:solidFill>
                  <a:srgbClr val="3366CC"/>
                </a:solidFill>
                <a:effectLst/>
                <a:latin typeface="Times New Roman" panose="02020603050405020304" pitchFamily="18" charset="0"/>
                <a:cs typeface="Times New Roman" panose="02020603050405020304" pitchFamily="18" charset="0"/>
                <a:hlinkClick r:id="rId6" tooltip="Remote procedure call"/>
              </a:rPr>
              <a:t>remote procedure call</a:t>
            </a:r>
            <a:r>
              <a:rPr lang="en-US" sz="2000" b="0" i="0" dirty="0">
                <a:solidFill>
                  <a:srgbClr val="202122"/>
                </a:solidFill>
                <a:effectLst/>
                <a:latin typeface="Times New Roman" panose="02020603050405020304" pitchFamily="18" charset="0"/>
                <a:cs typeface="Times New Roman" panose="02020603050405020304" pitchFamily="18" charset="0"/>
              </a:rPr>
              <a:t> (RPC).</a:t>
            </a:r>
          </a:p>
          <a:p>
            <a:pPr marL="0" indent="0" algn="just">
              <a:buNone/>
            </a:pPr>
            <a:endParaRPr lang="en-US" sz="400" b="1" i="0"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400" b="1" i="0" dirty="0">
                <a:solidFill>
                  <a:srgbClr val="000000"/>
                </a:solidFill>
                <a:effectLst/>
                <a:latin typeface="Times New Roman" panose="02020603050405020304" pitchFamily="18" charset="0"/>
                <a:cs typeface="Times New Roman" panose="02020603050405020304" pitchFamily="18" charset="0"/>
              </a:rPr>
              <a:t>Class stubs and skeletons</a:t>
            </a:r>
          </a:p>
        </p:txBody>
      </p:sp>
      <p:sp>
        <p:nvSpPr>
          <p:cNvPr id="6" name="TextBox 5">
            <a:extLst>
              <a:ext uri="{FF2B5EF4-FFF2-40B4-BE49-F238E27FC236}">
                <a16:creationId xmlns:a16="http://schemas.microsoft.com/office/drawing/2014/main" id="{7F4267F2-7CDA-EE61-D0F6-EC0B90162DEB}"/>
              </a:ext>
            </a:extLst>
          </p:cNvPr>
          <p:cNvSpPr txBox="1"/>
          <p:nvPr/>
        </p:nvSpPr>
        <p:spPr>
          <a:xfrm>
            <a:off x="838200" y="3075982"/>
            <a:ext cx="6939116" cy="3118803"/>
          </a:xfrm>
          <a:prstGeom prst="rect">
            <a:avLst/>
          </a:prstGeom>
          <a:noFill/>
        </p:spPr>
        <p:txBody>
          <a:bodyPr wrap="square">
            <a:spAutoFit/>
          </a:bodyPr>
          <a:lstStyle/>
          <a:p>
            <a:pPr algn="just">
              <a:lnSpc>
                <a:spcPct val="90000"/>
              </a:lnSpc>
              <a:spcBef>
                <a:spcPts val="1000"/>
              </a:spcBef>
            </a:pPr>
            <a:r>
              <a:rPr lang="en-US" sz="2000" dirty="0">
                <a:solidFill>
                  <a:srgbClr val="202122"/>
                </a:solidFill>
                <a:latin typeface="Times New Roman" panose="02020603050405020304" pitchFamily="18" charset="0"/>
                <a:cs typeface="Times New Roman" panose="02020603050405020304" pitchFamily="18" charset="0"/>
              </a:rPr>
              <a:t>The widely used approach on how to implement the communication channel is realized by using </a:t>
            </a:r>
            <a:r>
              <a:rPr lang="en-US" sz="2000" dirty="0">
                <a:solidFill>
                  <a:srgbClr val="202122"/>
                </a:solidFill>
                <a:latin typeface="Times New Roman" panose="02020603050405020304" pitchFamily="18" charset="0"/>
                <a:cs typeface="Times New Roman" panose="02020603050405020304" pitchFamily="18" charset="0"/>
                <a:hlinkClick r:id="rId7" tooltip="Class stub">
                  <a:extLst>
                    <a:ext uri="{A12FA001-AC4F-418D-AE19-62706E023703}">
                      <ahyp:hlinkClr xmlns:ahyp="http://schemas.microsoft.com/office/drawing/2018/hyperlinkcolor" val="tx"/>
                    </a:ext>
                  </a:extLst>
                </a:hlinkClick>
              </a:rPr>
              <a:t>stubs</a:t>
            </a:r>
            <a:r>
              <a:rPr lang="en-US" sz="2000" dirty="0">
                <a:solidFill>
                  <a:srgbClr val="202122"/>
                </a:solidFill>
                <a:latin typeface="Times New Roman" panose="02020603050405020304" pitchFamily="18" charset="0"/>
                <a:cs typeface="Times New Roman" panose="02020603050405020304" pitchFamily="18" charset="0"/>
              </a:rPr>
              <a:t> and </a:t>
            </a:r>
            <a:r>
              <a:rPr lang="en-US" sz="2000" dirty="0">
                <a:solidFill>
                  <a:srgbClr val="202122"/>
                </a:solidFill>
                <a:latin typeface="Times New Roman" panose="02020603050405020304" pitchFamily="18" charset="0"/>
                <a:cs typeface="Times New Roman" panose="02020603050405020304" pitchFamily="18" charset="0"/>
                <a:hlinkClick r:id="rId8" tooltip="Class skeleton">
                  <a:extLst>
                    <a:ext uri="{A12FA001-AC4F-418D-AE19-62706E023703}">
                      <ahyp:hlinkClr xmlns:ahyp="http://schemas.microsoft.com/office/drawing/2018/hyperlinkcolor" val="tx"/>
                    </a:ext>
                  </a:extLst>
                </a:hlinkClick>
              </a:rPr>
              <a:t>skeletons</a:t>
            </a:r>
            <a:r>
              <a:rPr lang="en-US" sz="2000" dirty="0">
                <a:solidFill>
                  <a:srgbClr val="202122"/>
                </a:solidFill>
                <a:latin typeface="Times New Roman" panose="02020603050405020304" pitchFamily="18" charset="0"/>
                <a:cs typeface="Times New Roman" panose="02020603050405020304" pitchFamily="18" charset="0"/>
              </a:rPr>
              <a:t>. </a:t>
            </a:r>
          </a:p>
          <a:p>
            <a:pPr algn="just">
              <a:lnSpc>
                <a:spcPct val="90000"/>
              </a:lnSpc>
              <a:spcBef>
                <a:spcPts val="1000"/>
              </a:spcBef>
            </a:pPr>
            <a:r>
              <a:rPr lang="en-US" sz="2000" dirty="0">
                <a:solidFill>
                  <a:srgbClr val="202122"/>
                </a:solidFill>
                <a:latin typeface="Times New Roman" panose="02020603050405020304" pitchFamily="18" charset="0"/>
                <a:cs typeface="Times New Roman" panose="02020603050405020304" pitchFamily="18" charset="0"/>
              </a:rPr>
              <a:t>They are generated objects whose structure and behavior depends on chosen communication protocol, but in general provide additional functionality that ensures reliable communication over the network.</a:t>
            </a:r>
          </a:p>
          <a:p>
            <a:pPr algn="just">
              <a:lnSpc>
                <a:spcPct val="90000"/>
              </a:lnSpc>
              <a:spcBef>
                <a:spcPts val="1000"/>
              </a:spcBef>
            </a:pPr>
            <a:r>
              <a:rPr lang="en-US" sz="2000" dirty="0">
                <a:solidFill>
                  <a:srgbClr val="202122"/>
                </a:solidFill>
                <a:latin typeface="Times New Roman" panose="02020603050405020304" pitchFamily="18" charset="0"/>
                <a:cs typeface="Times New Roman" panose="02020603050405020304" pitchFamily="18" charset="0"/>
              </a:rPr>
              <a:t>In RMI, a stub (which is the bit on the client) is defined by the programmer as an </a:t>
            </a:r>
            <a:r>
              <a:rPr lang="en-US" sz="2000" dirty="0">
                <a:solidFill>
                  <a:srgbClr val="202122"/>
                </a:solidFill>
                <a:latin typeface="Times New Roman" panose="02020603050405020304" pitchFamily="18" charset="0"/>
                <a:cs typeface="Times New Roman" panose="02020603050405020304" pitchFamily="18" charset="0"/>
                <a:hlinkClick r:id="rId9" tooltip="Interface (object-oriented programming)">
                  <a:extLst>
                    <a:ext uri="{A12FA001-AC4F-418D-AE19-62706E023703}">
                      <ahyp:hlinkClr xmlns:ahyp="http://schemas.microsoft.com/office/drawing/2018/hyperlinkcolor" val="tx"/>
                    </a:ext>
                  </a:extLst>
                </a:hlinkClick>
              </a:rPr>
              <a:t>interface</a:t>
            </a:r>
            <a:r>
              <a:rPr lang="en-US" sz="2000" dirty="0">
                <a:solidFill>
                  <a:srgbClr val="202122"/>
                </a:solidFill>
                <a:latin typeface="Times New Roman" panose="02020603050405020304" pitchFamily="18" charset="0"/>
                <a:cs typeface="Times New Roman" panose="02020603050405020304" pitchFamily="18" charset="0"/>
              </a:rPr>
              <a:t>. The </a:t>
            </a:r>
            <a:r>
              <a:rPr lang="en-US" sz="2000" dirty="0" err="1">
                <a:solidFill>
                  <a:srgbClr val="202122"/>
                </a:solidFill>
                <a:latin typeface="Times New Roman" panose="02020603050405020304" pitchFamily="18" charset="0"/>
                <a:cs typeface="Times New Roman" panose="02020603050405020304" pitchFamily="18" charset="0"/>
              </a:rPr>
              <a:t>rmic</a:t>
            </a:r>
            <a:r>
              <a:rPr lang="en-US" sz="2000" dirty="0">
                <a:solidFill>
                  <a:srgbClr val="202122"/>
                </a:solidFill>
                <a:latin typeface="Times New Roman" panose="02020603050405020304" pitchFamily="18" charset="0"/>
                <a:cs typeface="Times New Roman" panose="02020603050405020304" pitchFamily="18" charset="0"/>
              </a:rPr>
              <a:t> (</a:t>
            </a:r>
            <a:r>
              <a:rPr lang="en-US" sz="2000" dirty="0" err="1">
                <a:solidFill>
                  <a:srgbClr val="202122"/>
                </a:solidFill>
                <a:latin typeface="Times New Roman" panose="02020603050405020304" pitchFamily="18" charset="0"/>
                <a:cs typeface="Times New Roman" panose="02020603050405020304" pitchFamily="18" charset="0"/>
              </a:rPr>
              <a:t>rmi</a:t>
            </a:r>
            <a:r>
              <a:rPr lang="en-US" sz="2000" dirty="0">
                <a:solidFill>
                  <a:srgbClr val="202122"/>
                </a:solidFill>
                <a:latin typeface="Times New Roman" panose="02020603050405020304" pitchFamily="18" charset="0"/>
                <a:cs typeface="Times New Roman" panose="02020603050405020304" pitchFamily="18" charset="0"/>
              </a:rPr>
              <a:t> compiler) uses this to create the class stub. The stub performs type checking. The skeleton is defined in a class which </a:t>
            </a:r>
            <a:r>
              <a:rPr lang="en-US" sz="2000" dirty="0">
                <a:solidFill>
                  <a:srgbClr val="202122"/>
                </a:solidFill>
                <a:latin typeface="Times New Roman" panose="02020603050405020304" pitchFamily="18" charset="0"/>
                <a:cs typeface="Times New Roman" panose="02020603050405020304" pitchFamily="18" charset="0"/>
                <a:hlinkClick r:id="rId10" tooltip="Implements (Java)">
                  <a:extLst>
                    <a:ext uri="{A12FA001-AC4F-418D-AE19-62706E023703}">
                      <ahyp:hlinkClr xmlns:ahyp="http://schemas.microsoft.com/office/drawing/2018/hyperlinkcolor" val="tx"/>
                    </a:ext>
                  </a:extLst>
                </a:hlinkClick>
              </a:rPr>
              <a:t>implements</a:t>
            </a:r>
            <a:r>
              <a:rPr lang="en-US" sz="2000" dirty="0">
                <a:solidFill>
                  <a:srgbClr val="202122"/>
                </a:solidFill>
                <a:latin typeface="Times New Roman" panose="02020603050405020304" pitchFamily="18" charset="0"/>
                <a:cs typeface="Times New Roman" panose="02020603050405020304" pitchFamily="18" charset="0"/>
              </a:rPr>
              <a:t> the interface stub.</a:t>
            </a:r>
          </a:p>
        </p:txBody>
      </p:sp>
      <p:pic>
        <p:nvPicPr>
          <p:cNvPr id="7" name="Picture 7" descr="undefined">
            <a:extLst>
              <a:ext uri="{FF2B5EF4-FFF2-40B4-BE49-F238E27FC236}">
                <a16:creationId xmlns:a16="http://schemas.microsoft.com/office/drawing/2014/main" id="{6C22B38C-3004-84CA-BE52-2B5E22B7D3C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55092" y="3569978"/>
            <a:ext cx="3609975"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57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FFBF6-28B4-42D8-D844-CD46513BB05D}"/>
              </a:ext>
            </a:extLst>
          </p:cNvPr>
          <p:cNvSpPr>
            <a:spLocks noGrp="1"/>
          </p:cNvSpPr>
          <p:nvPr>
            <p:ph type="title"/>
          </p:nvPr>
        </p:nvSpPr>
        <p:spPr>
          <a:xfrm>
            <a:off x="405581" y="357366"/>
            <a:ext cx="10515600" cy="578772"/>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rPr>
              <a:t>Distributed Object Model</a:t>
            </a:r>
            <a:endParaRPr lang="en-US" dirty="0"/>
          </a:p>
        </p:txBody>
      </p:sp>
      <p:sp>
        <p:nvSpPr>
          <p:cNvPr id="3" name="Content Placeholder 2">
            <a:extLst>
              <a:ext uri="{FF2B5EF4-FFF2-40B4-BE49-F238E27FC236}">
                <a16:creationId xmlns:a16="http://schemas.microsoft.com/office/drawing/2014/main" id="{70EF2F4F-DF5B-7782-C1BA-922687C600F0}"/>
              </a:ext>
            </a:extLst>
          </p:cNvPr>
          <p:cNvSpPr>
            <a:spLocks noGrp="1"/>
          </p:cNvSpPr>
          <p:nvPr>
            <p:ph idx="1"/>
          </p:nvPr>
        </p:nvSpPr>
        <p:spPr>
          <a:xfrm>
            <a:off x="405581" y="1078705"/>
            <a:ext cx="11579942" cy="5577733"/>
          </a:xfrm>
        </p:spPr>
        <p:txBody>
          <a:bodyPr>
            <a:normAutofit/>
          </a:bodyPr>
          <a:lstStyle/>
          <a:p>
            <a:pPr marL="0" indent="0" algn="just">
              <a:buNone/>
            </a:pPr>
            <a:r>
              <a:rPr lang="en-US" sz="2400" dirty="0"/>
              <a:t>In distributed computing, distributed objects are objects(in the sense of object-oriented programming) that are distributed across different address spaces, either in different processes on the same computer, or even in multiple computers connected via a network, but which work together by sharing data and invoking..</a:t>
            </a:r>
          </a:p>
        </p:txBody>
      </p:sp>
      <p:pic>
        <p:nvPicPr>
          <p:cNvPr id="2050" name="Picture 2">
            <a:extLst>
              <a:ext uri="{FF2B5EF4-FFF2-40B4-BE49-F238E27FC236}">
                <a16:creationId xmlns:a16="http://schemas.microsoft.com/office/drawing/2014/main" id="{0B3F426D-1190-5FC2-4781-E7ED1495E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7839" y="2517058"/>
            <a:ext cx="7424896" cy="394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90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22A7C-77B7-CAD6-B256-34079F1674F9}"/>
              </a:ext>
            </a:extLst>
          </p:cNvPr>
          <p:cNvSpPr>
            <a:spLocks noGrp="1"/>
          </p:cNvSpPr>
          <p:nvPr>
            <p:ph type="title"/>
          </p:nvPr>
        </p:nvSpPr>
        <p:spPr>
          <a:xfrm>
            <a:off x="838200" y="365126"/>
            <a:ext cx="10515600" cy="677094"/>
          </a:xfrm>
        </p:spPr>
        <p:txBody>
          <a:bodyPr>
            <a:normAutofit fontScale="90000"/>
          </a:bodyPr>
          <a:lstStyle/>
          <a:p>
            <a:pPr lvl="1">
              <a:lnSpc>
                <a:spcPct val="150000"/>
              </a:lnSpc>
            </a:pPr>
            <a:r>
              <a:rPr lang="en-US" sz="4400">
                <a:solidFill>
                  <a:schemeClr val="tx1">
                    <a:alpha val="80000"/>
                  </a:schemeClr>
                </a:solidFill>
                <a:effectLst/>
                <a:latin typeface="Times New Roman" panose="02020603050405020304" pitchFamily="18" charset="0"/>
                <a:ea typeface="Calibri" panose="020F0502020204030204" pitchFamily="34" charset="0"/>
              </a:rPr>
              <a:t>Design Issues for RMI</a:t>
            </a:r>
            <a:br>
              <a:rPr lang="en-US" sz="4400">
                <a:solidFill>
                  <a:schemeClr val="tx1">
                    <a:alpha val="80000"/>
                  </a:schemeClr>
                </a:solidFill>
                <a:effectLst/>
                <a:latin typeface="Times New Roman" panose="02020603050405020304" pitchFamily="18" charset="0"/>
                <a:ea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8CFF117C-B56A-59AE-A875-D62DBE4662FA}"/>
              </a:ext>
            </a:extLst>
          </p:cNvPr>
          <p:cNvSpPr>
            <a:spLocks noGrp="1"/>
          </p:cNvSpPr>
          <p:nvPr>
            <p:ph idx="1"/>
          </p:nvPr>
        </p:nvSpPr>
        <p:spPr>
          <a:xfrm>
            <a:off x="838200" y="1170039"/>
            <a:ext cx="10901516" cy="5142270"/>
          </a:xfrm>
        </p:spPr>
        <p:txBody>
          <a:bodyPr>
            <a:normAutofit fontScale="92500" lnSpcReduction="10000"/>
          </a:bodyPr>
          <a:lstStyle/>
          <a:p>
            <a:pPr marL="0" indent="0">
              <a:buNone/>
            </a:pPr>
            <a:r>
              <a:rPr lang="en-US" dirty="0">
                <a:latin typeface="Times New Roman" panose="02020603050405020304" pitchFamily="18" charset="0"/>
                <a:cs typeface="Times New Roman" panose="02020603050405020304" pitchFamily="18" charset="0"/>
              </a:rPr>
              <a:t>Two design issues that arise in extension of local method invocation for RMI</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choice of invocation semantics</a:t>
            </a:r>
          </a:p>
          <a:p>
            <a:pPr lvl="2"/>
            <a:r>
              <a:rPr lang="en-US" dirty="0">
                <a:latin typeface="Times New Roman" panose="02020603050405020304" pitchFamily="18" charset="0"/>
                <a:cs typeface="Times New Roman" panose="02020603050405020304" pitchFamily="18" charset="0"/>
              </a:rPr>
              <a:t>Although local invocations are executed exactly once, this cannot always be the case for RMI due to transmission error.</a:t>
            </a:r>
          </a:p>
          <a:p>
            <a:pPr lvl="2"/>
            <a:r>
              <a:rPr lang="en-US" dirty="0">
                <a:latin typeface="Times New Roman" panose="02020603050405020304" pitchFamily="18" charset="0"/>
                <a:cs typeface="Times New Roman" panose="02020603050405020304" pitchFamily="18" charset="0"/>
              </a:rPr>
              <a:t>Invocation semantics depend upon implementation of Request Reply protocol used by RMI</a:t>
            </a:r>
          </a:p>
          <a:p>
            <a:pPr lvl="2"/>
            <a:r>
              <a:rPr lang="en-US" dirty="0">
                <a:latin typeface="Times New Roman" panose="02020603050405020304" pitchFamily="18" charset="0"/>
                <a:cs typeface="Times New Roman" panose="02020603050405020304" pitchFamily="18" charset="0"/>
              </a:rPr>
              <a:t>Maybe, At-least-once, At-most-once</a:t>
            </a:r>
          </a:p>
          <a:p>
            <a:pPr lvl="2"/>
            <a:r>
              <a:rPr lang="en-US" dirty="0">
                <a:latin typeface="Times New Roman" panose="02020603050405020304" pitchFamily="18" charset="0"/>
                <a:cs typeface="Times New Roman" panose="02020603050405020304" pitchFamily="18" charset="0"/>
              </a:rPr>
              <a:t>Either request or reply message may be lost</a:t>
            </a:r>
          </a:p>
          <a:p>
            <a:pPr lvl="2"/>
            <a:r>
              <a:rPr lang="en-US" dirty="0">
                <a:latin typeface="Times New Roman" panose="02020603050405020304" pitchFamily="18" charset="0"/>
                <a:cs typeface="Times New Roman" panose="02020603050405020304" pitchFamily="18" charset="0"/>
              </a:rPr>
              <a:t>Either server or client may be crashed</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level of transparency</a:t>
            </a:r>
          </a:p>
          <a:p>
            <a:pPr lvl="2"/>
            <a:r>
              <a:rPr lang="en-US" dirty="0">
                <a:latin typeface="Times New Roman" panose="02020603050405020304" pitchFamily="18" charset="0"/>
                <a:cs typeface="Times New Roman" panose="02020603050405020304" pitchFamily="18" charset="0"/>
              </a:rPr>
              <a:t>Make remote invocation as much like local invocation as possible</a:t>
            </a:r>
          </a:p>
          <a:p>
            <a:pPr lvl="2"/>
            <a:r>
              <a:rPr lang="en-US" dirty="0">
                <a:latin typeface="Times New Roman" panose="02020603050405020304" pitchFamily="18" charset="0"/>
                <a:cs typeface="Times New Roman" panose="02020603050405020304" pitchFamily="18" charset="0"/>
              </a:rPr>
              <a:t>Should remote invocations be transparent to the programmer?</a:t>
            </a:r>
          </a:p>
          <a:p>
            <a:pPr lvl="2"/>
            <a:r>
              <a:rPr lang="en-US" dirty="0">
                <a:latin typeface="Times New Roman" panose="02020603050405020304" pitchFamily="18" charset="0"/>
                <a:cs typeface="Times New Roman" panose="02020603050405020304" pitchFamily="18" charset="0"/>
              </a:rPr>
              <a:t>Partial failure, higher latency</a:t>
            </a:r>
          </a:p>
          <a:p>
            <a:pPr lvl="2"/>
            <a:endParaRPr lang="en-US" sz="400" dirty="0">
              <a:latin typeface="Times New Roman" panose="02020603050405020304" pitchFamily="18" charset="0"/>
              <a:cs typeface="Times New Roman" panose="02020603050405020304" pitchFamily="18" charset="0"/>
            </a:endParaRPr>
          </a:p>
          <a:p>
            <a:pPr marL="914400" lvl="2" indent="0" algn="just">
              <a:buNone/>
            </a:pPr>
            <a:r>
              <a:rPr lang="en-US" dirty="0">
                <a:latin typeface="Times New Roman" panose="02020603050405020304" pitchFamily="18" charset="0"/>
                <a:cs typeface="Times New Roman" panose="02020603050405020304" pitchFamily="18" charset="0"/>
              </a:rPr>
              <a:t>Current consensus: remote invocations should be made transparent in the sense that syntax of a remote invocation is the same as the syntax of local invocation (access transparency) but programmers should be able to distinguish between remote and local objects by looking at their interfaces, </a:t>
            </a:r>
            <a:r>
              <a:rPr lang="en-US" b="1" dirty="0">
                <a:latin typeface="Times New Roman" panose="02020603050405020304" pitchFamily="18" charset="0"/>
                <a:cs typeface="Times New Roman" panose="02020603050405020304" pitchFamily="18" charset="0"/>
              </a:rPr>
              <a:t>e.g., in Java RMI,remote objects implement the Remote interface.</a:t>
            </a:r>
          </a:p>
        </p:txBody>
      </p:sp>
    </p:spTree>
    <p:extLst>
      <p:ext uri="{BB962C8B-B14F-4D97-AF65-F5344CB8AC3E}">
        <p14:creationId xmlns:p14="http://schemas.microsoft.com/office/powerpoint/2010/main" val="206586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A0709-CC61-2A2A-2A4A-F4696E2F90BC}"/>
              </a:ext>
            </a:extLst>
          </p:cNvPr>
          <p:cNvSpPr>
            <a:spLocks noGrp="1"/>
          </p:cNvSpPr>
          <p:nvPr>
            <p:ph type="title"/>
          </p:nvPr>
        </p:nvSpPr>
        <p:spPr>
          <a:xfrm>
            <a:off x="838200" y="365125"/>
            <a:ext cx="10515600" cy="490281"/>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rPr>
              <a:t>Implementation of RMI</a:t>
            </a:r>
            <a:endParaRPr lang="en-US" dirty="0"/>
          </a:p>
        </p:txBody>
      </p:sp>
      <p:sp>
        <p:nvSpPr>
          <p:cNvPr id="3" name="Content Placeholder 2">
            <a:extLst>
              <a:ext uri="{FF2B5EF4-FFF2-40B4-BE49-F238E27FC236}">
                <a16:creationId xmlns:a16="http://schemas.microsoft.com/office/drawing/2014/main" id="{D11ACCC4-8A3D-E1AD-E4E2-9D884D17428F}"/>
              </a:ext>
            </a:extLst>
          </p:cNvPr>
          <p:cNvSpPr>
            <a:spLocks noGrp="1"/>
          </p:cNvSpPr>
          <p:nvPr>
            <p:ph idx="1"/>
          </p:nvPr>
        </p:nvSpPr>
        <p:spPr>
          <a:xfrm>
            <a:off x="838199" y="1147199"/>
            <a:ext cx="11088329" cy="5424334"/>
          </a:xfrm>
        </p:spPr>
        <p:txBody>
          <a:bodyPr>
            <a:normAutofit fontScale="92500" lnSpcReduction="10000"/>
          </a:bodyPr>
          <a:lstStyle/>
          <a:p>
            <a:pPr>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Parameter Passing</a:t>
            </a:r>
          </a:p>
          <a:p>
            <a:pPr>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Request-Reply Protocol</a:t>
            </a:r>
          </a:p>
          <a:p>
            <a:pPr>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Handling failures at client and/or server</a:t>
            </a:r>
          </a:p>
          <a:p>
            <a:pPr>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Supporting persistent objects, object adapters, dynamic invocations, etc. </a:t>
            </a:r>
          </a:p>
          <a:p>
            <a:pPr marL="0" indent="0">
              <a:buNone/>
            </a:pPr>
            <a:endParaRPr lang="en-US" sz="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Communication module</a:t>
            </a:r>
          </a:p>
          <a:p>
            <a:pPr lvl="1"/>
            <a:r>
              <a:rPr lang="en-US" dirty="0">
                <a:latin typeface="Times New Roman" panose="02020603050405020304" pitchFamily="18" charset="0"/>
                <a:cs typeface="Times New Roman" panose="02020603050405020304" pitchFamily="18" charset="0"/>
              </a:rPr>
              <a:t>Two cooperating communication modules carry out the request-reply protocols: message type,requestID,remote object reference</a:t>
            </a:r>
          </a:p>
          <a:p>
            <a:pPr lvl="1"/>
            <a:r>
              <a:rPr lang="en-US" dirty="0">
                <a:latin typeface="Times New Roman" panose="02020603050405020304" pitchFamily="18" charset="0"/>
                <a:cs typeface="Times New Roman" panose="02020603050405020304" pitchFamily="18" charset="0"/>
              </a:rPr>
              <a:t>Transmit request and reply messages between client and server</a:t>
            </a:r>
          </a:p>
          <a:p>
            <a:pPr lvl="1"/>
            <a:r>
              <a:rPr lang="en-US" dirty="0">
                <a:latin typeface="Times New Roman" panose="02020603050405020304" pitchFamily="18" charset="0"/>
                <a:cs typeface="Times New Roman" panose="02020603050405020304" pitchFamily="18" charset="0"/>
              </a:rPr>
              <a:t>Implement specific invocation semantics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communication module in the server</a:t>
            </a:r>
          </a:p>
          <a:p>
            <a:pPr lvl="1"/>
            <a:r>
              <a:rPr lang="en-US" dirty="0">
                <a:latin typeface="Times New Roman" panose="02020603050405020304" pitchFamily="18" charset="0"/>
                <a:cs typeface="Times New Roman" panose="02020603050405020304" pitchFamily="18" charset="0"/>
              </a:rPr>
              <a:t>selects the dispatcher for the class of the object to be invoked, passes on local reference from remote reference module, returns request.</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8325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B5BD-4894-7111-5DC1-B954B535EA61}"/>
              </a:ext>
            </a:extLst>
          </p:cNvPr>
          <p:cNvSpPr>
            <a:spLocks noGrp="1"/>
          </p:cNvSpPr>
          <p:nvPr>
            <p:ph type="title"/>
          </p:nvPr>
        </p:nvSpPr>
        <p:spPr>
          <a:xfrm>
            <a:off x="405580" y="384789"/>
            <a:ext cx="10515600" cy="401791"/>
          </a:xfrm>
        </p:spPr>
        <p:txBody>
          <a:bodyPr>
            <a:normAutofit fontScale="90000"/>
          </a:bodyPr>
          <a:lstStyle/>
          <a:p>
            <a:br>
              <a:rPr lang="en-US" i="0" dirty="0">
                <a:solidFill>
                  <a:srgbClr val="000000"/>
                </a:solidFill>
                <a:effectLst/>
                <a:latin typeface="Times New Roman" panose="02020603050405020304" pitchFamily="18" charset="0"/>
                <a:cs typeface="Times New Roman" panose="02020603050405020304" pitchFamily="18" charset="0"/>
              </a:rPr>
            </a:br>
            <a:r>
              <a:rPr lang="en-US" i="0" dirty="0">
                <a:solidFill>
                  <a:srgbClr val="000000"/>
                </a:solidFill>
                <a:effectLst/>
                <a:latin typeface="Times New Roman" panose="02020603050405020304" pitchFamily="18" charset="0"/>
                <a:cs typeface="Times New Roman" panose="02020603050405020304" pitchFamily="18" charset="0"/>
              </a:rPr>
              <a:t>RMI – Other Topics</a:t>
            </a:r>
            <a:br>
              <a:rPr lang="en-US" i="0" dirty="0">
                <a:solidFill>
                  <a:srgbClr val="000000"/>
                </a:solidFill>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83170C2-75E4-6389-B6E5-DB39312372A2}"/>
              </a:ext>
            </a:extLst>
          </p:cNvPr>
          <p:cNvSpPr txBox="1"/>
          <p:nvPr/>
        </p:nvSpPr>
        <p:spPr>
          <a:xfrm>
            <a:off x="405580" y="1078569"/>
            <a:ext cx="11284975" cy="5632311"/>
          </a:xfrm>
          <a:prstGeom prst="rect">
            <a:avLst/>
          </a:prstGeom>
          <a:noFill/>
        </p:spPr>
        <p:txBody>
          <a:bodyPr wrap="square">
            <a:spAutoFit/>
          </a:bodyPr>
          <a:lstStyle/>
          <a:p>
            <a:pPr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Persistent object stores</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An object that is guaranteed to live between activations of process is called a persistent object</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Stored the state of an object in a marshalled (serialized) form on disk</a:t>
            </a:r>
          </a:p>
          <a:p>
            <a:pPr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Location service</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Objects can be migrated from one system to another during their lifetime</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Maintains mapping between object references and the location of an object</a:t>
            </a:r>
          </a:p>
          <a:p>
            <a:pPr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Distributed Garbage Collection</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Needed for reclaiming space on servers</a:t>
            </a:r>
          </a:p>
          <a:p>
            <a:pPr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Passing “behavior”</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Java allows objects (</a:t>
            </a:r>
            <a:r>
              <a:rPr lang="en-US" sz="2400" b="0" i="0" dirty="0" err="1">
                <a:solidFill>
                  <a:srgbClr val="373737"/>
                </a:solidFill>
                <a:effectLst/>
                <a:latin typeface="Times New Roman" panose="02020603050405020304" pitchFamily="18" charset="0"/>
                <a:cs typeface="Times New Roman" panose="02020603050405020304" pitchFamily="18" charset="0"/>
              </a:rPr>
              <a:t>data+code</a:t>
            </a:r>
            <a:r>
              <a:rPr lang="en-US" sz="2400" b="0" i="0" dirty="0">
                <a:solidFill>
                  <a:srgbClr val="373737"/>
                </a:solidFill>
                <a:effectLst/>
                <a:latin typeface="Times New Roman" panose="02020603050405020304" pitchFamily="18" charset="0"/>
                <a:cs typeface="Times New Roman" panose="02020603050405020304" pitchFamily="18" charset="0"/>
              </a:rPr>
              <a:t>) to be passed by value</a:t>
            </a:r>
          </a:p>
          <a:p>
            <a:pPr marL="1143000" lvl="2" indent="-22860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If the class for an object passed by value is not present in a JVM, its code is downloaded automatically</a:t>
            </a:r>
          </a:p>
          <a:p>
            <a:pPr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Use of reflection in Java RMI</a:t>
            </a:r>
          </a:p>
          <a:p>
            <a:pPr marL="742950" lvl="1" indent="-285750" algn="l" fontAlgn="base">
              <a:buFont typeface="Arial" panose="020B0604020202020204" pitchFamily="34" charset="0"/>
              <a:buChar char="•"/>
            </a:pPr>
            <a:r>
              <a:rPr lang="en-US" sz="2400" b="0" i="0" dirty="0">
                <a:solidFill>
                  <a:srgbClr val="373737"/>
                </a:solidFill>
                <a:effectLst/>
                <a:latin typeface="Times New Roman" panose="02020603050405020304" pitchFamily="18" charset="0"/>
                <a:cs typeface="Times New Roman" panose="02020603050405020304" pitchFamily="18" charset="0"/>
              </a:rPr>
              <a:t>Allows construction of generic dispatcher and skeleton</a:t>
            </a:r>
          </a:p>
        </p:txBody>
      </p:sp>
    </p:spTree>
    <p:extLst>
      <p:ext uri="{BB962C8B-B14F-4D97-AF65-F5344CB8AC3E}">
        <p14:creationId xmlns:p14="http://schemas.microsoft.com/office/powerpoint/2010/main" val="2413551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D914-D819-6EE9-2C47-28DB33BCAE87}"/>
              </a:ext>
            </a:extLst>
          </p:cNvPr>
          <p:cNvSpPr>
            <a:spLocks noGrp="1"/>
          </p:cNvSpPr>
          <p:nvPr>
            <p:ph type="title"/>
          </p:nvPr>
        </p:nvSpPr>
        <p:spPr>
          <a:xfrm>
            <a:off x="353960" y="425399"/>
            <a:ext cx="10515600" cy="708640"/>
          </a:xfrm>
        </p:spPr>
        <p:txBody>
          <a:bodyPr>
            <a:normAutofit/>
          </a:bodyPr>
          <a:lstStyle/>
          <a:p>
            <a:pPr algn="just"/>
            <a:r>
              <a:rPr lang="en-US" sz="3200" dirty="0"/>
              <a:t>The role of proxy and skeleton in remote method invocation</a:t>
            </a:r>
          </a:p>
        </p:txBody>
      </p:sp>
      <p:pic>
        <p:nvPicPr>
          <p:cNvPr id="3074" name="Picture 2">
            <a:extLst>
              <a:ext uri="{FF2B5EF4-FFF2-40B4-BE49-F238E27FC236}">
                <a16:creationId xmlns:a16="http://schemas.microsoft.com/office/drawing/2014/main" id="{140CD98B-2729-3721-3A28-8DCC7E7675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91200" y="1134039"/>
            <a:ext cx="6096000" cy="27336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2106522-B88F-CE9E-AD5D-8A5A18EBAFAC}"/>
              </a:ext>
            </a:extLst>
          </p:cNvPr>
          <p:cNvSpPr txBox="1"/>
          <p:nvPr/>
        </p:nvSpPr>
        <p:spPr>
          <a:xfrm>
            <a:off x="353960" y="6454186"/>
            <a:ext cx="11533240" cy="276999"/>
          </a:xfrm>
          <a:prstGeom prst="rect">
            <a:avLst/>
          </a:prstGeom>
          <a:noFill/>
        </p:spPr>
        <p:txBody>
          <a:bodyPr wrap="square">
            <a:spAutoFit/>
          </a:bodyPr>
          <a:lstStyle/>
          <a:p>
            <a:r>
              <a:rPr lang="en-US" sz="1200" i="1" dirty="0"/>
              <a:t>http://mytechroad.com/remote-method-invocation-design-implementation/</a:t>
            </a:r>
          </a:p>
        </p:txBody>
      </p:sp>
      <p:sp>
        <p:nvSpPr>
          <p:cNvPr id="4" name="TextBox 3">
            <a:extLst>
              <a:ext uri="{FF2B5EF4-FFF2-40B4-BE49-F238E27FC236}">
                <a16:creationId xmlns:a16="http://schemas.microsoft.com/office/drawing/2014/main" id="{5894A015-C666-FF18-F605-F28EE04CC31F}"/>
              </a:ext>
            </a:extLst>
          </p:cNvPr>
          <p:cNvSpPr txBox="1"/>
          <p:nvPr/>
        </p:nvSpPr>
        <p:spPr>
          <a:xfrm>
            <a:off x="523568" y="1323635"/>
            <a:ext cx="5267632" cy="2031325"/>
          </a:xfrm>
          <a:prstGeom prst="rect">
            <a:avLst/>
          </a:prstGeom>
          <a:noFill/>
        </p:spPr>
        <p:txBody>
          <a:bodyPr wrap="square">
            <a:spAutoFit/>
          </a:bodyPr>
          <a:lstStyle/>
          <a:p>
            <a:pPr algn="just"/>
            <a:r>
              <a:rPr lang="en-US" b="0" i="0" dirty="0">
                <a:solidFill>
                  <a:srgbClr val="202124"/>
                </a:solidFill>
                <a:effectLst/>
                <a:latin typeface="Times New Roman" panose="02020603050405020304" pitchFamily="18" charset="0"/>
                <a:cs typeface="Times New Roman" panose="02020603050405020304" pitchFamily="18" charset="0"/>
              </a:rPr>
              <a:t>Stub − A stub is a representation (proxy) of the remote object at client. It resides in the client system; it acts as a gateway for the client program. </a:t>
            </a:r>
          </a:p>
          <a:p>
            <a:pPr algn="just"/>
            <a:endParaRPr lang="en-US" dirty="0">
              <a:solidFill>
                <a:srgbClr val="202124"/>
              </a:solidFill>
              <a:latin typeface="Times New Roman" panose="02020603050405020304" pitchFamily="18" charset="0"/>
              <a:cs typeface="Times New Roman" panose="02020603050405020304" pitchFamily="18" charset="0"/>
            </a:endParaRPr>
          </a:p>
          <a:p>
            <a:pPr algn="just"/>
            <a:r>
              <a:rPr lang="en-US" b="0" i="0" dirty="0">
                <a:solidFill>
                  <a:srgbClr val="202124"/>
                </a:solidFill>
                <a:effectLst/>
                <a:latin typeface="Times New Roman" panose="02020603050405020304" pitchFamily="18" charset="0"/>
                <a:cs typeface="Times New Roman" panose="02020603050405020304" pitchFamily="18" charset="0"/>
              </a:rPr>
              <a:t>Skeleton − This is the object which resides on the server side. stub communicates with this skeleton to pass request to the remote object.</a:t>
            </a:r>
            <a:endParaRPr 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78075F6-C3E6-7C03-1A5E-1A7BB2615971}"/>
              </a:ext>
            </a:extLst>
          </p:cNvPr>
          <p:cNvSpPr txBox="1"/>
          <p:nvPr/>
        </p:nvSpPr>
        <p:spPr>
          <a:xfrm>
            <a:off x="523568" y="3842853"/>
            <a:ext cx="11144864" cy="2308324"/>
          </a:xfrm>
          <a:prstGeom prst="rect">
            <a:avLst/>
          </a:prstGeom>
          <a:noFill/>
        </p:spPr>
        <p:txBody>
          <a:bodyPr wrap="square">
            <a:spAutoFit/>
          </a:bodyPr>
          <a:lstStyle/>
          <a:p>
            <a:pPr algn="l" fontAlgn="base"/>
            <a:r>
              <a:rPr lang="en-US" b="0" i="0" dirty="0">
                <a:solidFill>
                  <a:srgbClr val="000000"/>
                </a:solidFill>
                <a:effectLst/>
                <a:latin typeface="Times New Roman" panose="02020603050405020304" pitchFamily="18" charset="0"/>
                <a:cs typeface="Times New Roman" panose="02020603050405020304" pitchFamily="18" charset="0"/>
              </a:rPr>
              <a:t>RMI Software Components</a:t>
            </a:r>
            <a:endParaRPr lang="en-US" b="1" i="0" dirty="0">
              <a:solidFill>
                <a:srgbClr val="000000"/>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Communication module</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Implements the request-reply protocol</a:t>
            </a:r>
          </a:p>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Remote reference module</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Responsible for translating between local and remote object references and for creating remote object references</a:t>
            </a:r>
          </a:p>
          <a:p>
            <a:pPr marL="1143000" lvl="2" indent="-22860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Maintains remote object table that maintains a mapping between </a:t>
            </a:r>
            <a:r>
              <a:rPr lang="en-US" b="0" i="0" dirty="0" err="1">
                <a:solidFill>
                  <a:srgbClr val="373737"/>
                </a:solidFill>
                <a:effectLst/>
                <a:latin typeface="Times New Roman" panose="02020603050405020304" pitchFamily="18" charset="0"/>
                <a:cs typeface="Times New Roman" panose="02020603050405020304" pitchFamily="18" charset="0"/>
              </a:rPr>
              <a:t>local&amp;remote</a:t>
            </a:r>
            <a:r>
              <a:rPr lang="en-US" b="0" i="0" dirty="0">
                <a:solidFill>
                  <a:srgbClr val="373737"/>
                </a:solidFill>
                <a:effectLst/>
                <a:latin typeface="Times New Roman" panose="02020603050405020304" pitchFamily="18" charset="0"/>
                <a:cs typeface="Times New Roman" panose="02020603050405020304" pitchFamily="18" charset="0"/>
              </a:rPr>
              <a:t> object references</a:t>
            </a:r>
          </a:p>
          <a:p>
            <a:pPr marL="1143000" lvl="2" indent="-22860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E.g., Object Adapter in CORBA</a:t>
            </a:r>
          </a:p>
        </p:txBody>
      </p:sp>
    </p:spTree>
    <p:extLst>
      <p:ext uri="{BB962C8B-B14F-4D97-AF65-F5344CB8AC3E}">
        <p14:creationId xmlns:p14="http://schemas.microsoft.com/office/powerpoint/2010/main" val="220958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B0266-07A6-104F-6813-70CDAD2BB8A8}"/>
              </a:ext>
            </a:extLst>
          </p:cNvPr>
          <p:cNvSpPr>
            <a:spLocks noGrp="1"/>
          </p:cNvSpPr>
          <p:nvPr>
            <p:ph type="title"/>
          </p:nvPr>
        </p:nvSpPr>
        <p:spPr>
          <a:xfrm>
            <a:off x="838200" y="365125"/>
            <a:ext cx="10515600" cy="549275"/>
          </a:xfrm>
        </p:spPr>
        <p:txBody>
          <a:bodyPr>
            <a:normAutofit fontScale="90000"/>
          </a:bodyPr>
          <a:lstStyle/>
          <a:p>
            <a:r>
              <a:rPr lang="en-US" b="1" i="0" dirty="0">
                <a:solidFill>
                  <a:srgbClr val="000000"/>
                </a:solidFill>
                <a:effectLst/>
                <a:latin typeface="Times New Roman" panose="02020603050405020304" pitchFamily="18" charset="0"/>
                <a:cs typeface="Times New Roman" panose="02020603050405020304" pitchFamily="18" charset="0"/>
              </a:rPr>
              <a:t>RMI – Object Activation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63B8D0F-E514-C262-A531-A8C5C3C2FF73}"/>
              </a:ext>
            </a:extLst>
          </p:cNvPr>
          <p:cNvSpPr>
            <a:spLocks noGrp="1"/>
          </p:cNvSpPr>
          <p:nvPr>
            <p:ph idx="1"/>
          </p:nvPr>
        </p:nvSpPr>
        <p:spPr>
          <a:xfrm>
            <a:off x="1064341" y="1288027"/>
            <a:ext cx="10515600" cy="5124911"/>
          </a:xfrm>
        </p:spPr>
        <p:txBody>
          <a:bodyPr>
            <a:normAutofit fontScale="70000" lnSpcReduction="20000"/>
          </a:bodyPr>
          <a:lstStyle/>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Activation of remote objects</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Some applications require that information survive for long periods of time</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However, objects not in user all the time, so keeping them in running processes is a potential waste of resources</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Object can be </a:t>
            </a:r>
            <a:r>
              <a:rPr lang="en-US" b="0" i="0" dirty="0">
                <a:solidFill>
                  <a:srgbClr val="FF0000"/>
                </a:solidFill>
                <a:effectLst/>
                <a:latin typeface="Times New Roman" panose="02020603050405020304" pitchFamily="18" charset="0"/>
                <a:cs typeface="Times New Roman" panose="02020603050405020304" pitchFamily="18" charset="0"/>
              </a:rPr>
              <a:t>activated on demand</a:t>
            </a:r>
            <a:endParaRPr lang="en-US" b="0" i="0" dirty="0">
              <a:solidFill>
                <a:srgbClr val="373737"/>
              </a:solidFill>
              <a:effectLst/>
              <a:latin typeface="Times New Roman" panose="02020603050405020304" pitchFamily="18" charset="0"/>
              <a:cs typeface="Times New Roman" panose="02020603050405020304" pitchFamily="18" charset="0"/>
            </a:endParaRPr>
          </a:p>
          <a:p>
            <a:pPr marL="1143000" lvl="2" indent="-22860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E.g., standard TCP services such as FTP on UNIX machines are activated by </a:t>
            </a:r>
            <a:r>
              <a:rPr lang="en-US" b="0" i="0" dirty="0" err="1">
                <a:solidFill>
                  <a:srgbClr val="373737"/>
                </a:solidFill>
                <a:effectLst/>
                <a:latin typeface="Times New Roman" panose="02020603050405020304" pitchFamily="18" charset="0"/>
                <a:cs typeface="Times New Roman" panose="02020603050405020304" pitchFamily="18" charset="0"/>
              </a:rPr>
              <a:t>inetd</a:t>
            </a:r>
            <a:endParaRPr lang="en-US" b="0" i="0" dirty="0">
              <a:solidFill>
                <a:srgbClr val="373737"/>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Active and passive objects</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Active objects</a:t>
            </a:r>
          </a:p>
          <a:p>
            <a:pPr marL="1143000" lvl="2" indent="-22860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Instantiated in a running processes</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Passive objects</a:t>
            </a:r>
          </a:p>
          <a:p>
            <a:pPr marL="1143000" lvl="2" indent="-228600" algn="l" fontAlgn="base">
              <a:buFont typeface="Arial" panose="020B0604020202020204" pitchFamily="34" charset="0"/>
              <a:buChar char="•"/>
            </a:pPr>
            <a:r>
              <a:rPr lang="en-US" b="0" i="0" dirty="0">
                <a:solidFill>
                  <a:srgbClr val="FF0000"/>
                </a:solidFill>
                <a:effectLst/>
                <a:latin typeface="Times New Roman" panose="02020603050405020304" pitchFamily="18" charset="0"/>
                <a:cs typeface="Times New Roman" panose="02020603050405020304" pitchFamily="18" charset="0"/>
              </a:rPr>
              <a:t>Not currently active but can be made active</a:t>
            </a:r>
            <a:endParaRPr lang="en-US" b="0" i="0" dirty="0">
              <a:solidFill>
                <a:srgbClr val="373737"/>
              </a:solidFill>
              <a:effectLst/>
              <a:latin typeface="Times New Roman" panose="02020603050405020304" pitchFamily="18" charset="0"/>
              <a:cs typeface="Times New Roman" panose="02020603050405020304" pitchFamily="18" charset="0"/>
            </a:endParaRPr>
          </a:p>
          <a:p>
            <a:pPr marL="1143000" lvl="2" indent="-22860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Implementation of its methods, and marshalled state stored on disk</a:t>
            </a:r>
          </a:p>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Activator responsible for</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Registering passive objects that are available for activation</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Starting named server processes and activating remote objects in them</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Keeping track of locations of servers for remote objects that it has already activated</a:t>
            </a:r>
          </a:p>
          <a:p>
            <a:pPr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Examples</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CORBA implementation repository</a:t>
            </a:r>
          </a:p>
          <a:p>
            <a:pPr marL="742950" lvl="1" indent="-285750" algn="l" fontAlgn="base">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JAVA RMI has once activator on each server computer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229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44B2-D79C-BB47-1873-FC6D57C6CCAE}"/>
              </a:ext>
            </a:extLst>
          </p:cNvPr>
          <p:cNvSpPr>
            <a:spLocks noGrp="1"/>
          </p:cNvSpPr>
          <p:nvPr>
            <p:ph type="title"/>
          </p:nvPr>
        </p:nvSpPr>
        <p:spPr>
          <a:xfrm>
            <a:off x="838200" y="365126"/>
            <a:ext cx="10515600" cy="667262"/>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rPr>
              <a:t>Distributed Garbage Collection</a:t>
            </a:r>
            <a:endParaRPr lang="en-US" dirty="0"/>
          </a:p>
        </p:txBody>
      </p:sp>
      <p:sp>
        <p:nvSpPr>
          <p:cNvPr id="3" name="Content Placeholder 2">
            <a:extLst>
              <a:ext uri="{FF2B5EF4-FFF2-40B4-BE49-F238E27FC236}">
                <a16:creationId xmlns:a16="http://schemas.microsoft.com/office/drawing/2014/main" id="{6B66868E-BE3C-824D-9161-559DA38FBAAA}"/>
              </a:ext>
            </a:extLst>
          </p:cNvPr>
          <p:cNvSpPr>
            <a:spLocks noGrp="1"/>
          </p:cNvSpPr>
          <p:nvPr>
            <p:ph idx="1"/>
          </p:nvPr>
        </p:nvSpPr>
        <p:spPr>
          <a:xfrm>
            <a:off x="838200" y="1238864"/>
            <a:ext cx="10515600" cy="5254009"/>
          </a:xfrm>
        </p:spPr>
        <p:txBody>
          <a:bodyPr>
            <a:normAutofit fontScale="92500" lnSpcReduction="10000"/>
          </a:bodyPr>
          <a:lstStyle/>
          <a:p>
            <a:pPr marL="0" indent="0" algn="l" fontAlgn="base">
              <a:lnSpc>
                <a:spcPct val="110000"/>
              </a:lnSpc>
              <a:buNone/>
            </a:pPr>
            <a:r>
              <a:rPr lang="en-US" b="0" i="0" dirty="0">
                <a:solidFill>
                  <a:srgbClr val="373737"/>
                </a:solidFill>
                <a:effectLst/>
                <a:latin typeface="Times New Roman" panose="02020603050405020304" pitchFamily="18" charset="0"/>
                <a:cs typeface="Times New Roman" panose="02020603050405020304" pitchFamily="18" charset="0"/>
              </a:rPr>
              <a:t>Java approach based on reference counting</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Each server process maintains a list of remote processes that hold remote object references for its remote objects</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When a client first acquires a remote reference to an object, it make </a:t>
            </a:r>
            <a:r>
              <a:rPr lang="en-US" b="0" i="0" dirty="0" err="1">
                <a:solidFill>
                  <a:srgbClr val="FF0000"/>
                </a:solidFill>
                <a:effectLst/>
                <a:latin typeface="Times New Roman" panose="02020603050405020304" pitchFamily="18" charset="0"/>
                <a:cs typeface="Times New Roman" panose="02020603050405020304" pitchFamily="18" charset="0"/>
              </a:rPr>
              <a:t>addRef</a:t>
            </a:r>
            <a:r>
              <a:rPr lang="en-US" b="0" i="0" dirty="0">
                <a:solidFill>
                  <a:srgbClr val="FF0000"/>
                </a:solidFill>
                <a:effectLst/>
                <a:latin typeface="Times New Roman" panose="02020603050405020304" pitchFamily="18" charset="0"/>
                <a:cs typeface="Times New Roman" panose="02020603050405020304" pitchFamily="18" charset="0"/>
              </a:rPr>
              <a:t>()</a:t>
            </a:r>
            <a:r>
              <a:rPr lang="en-US" b="0" i="0" dirty="0">
                <a:solidFill>
                  <a:srgbClr val="373737"/>
                </a:solidFill>
                <a:effectLst/>
                <a:latin typeface="Times New Roman" panose="02020603050405020304" pitchFamily="18" charset="0"/>
                <a:cs typeface="Times New Roman" panose="02020603050405020304" pitchFamily="18" charset="0"/>
              </a:rPr>
              <a:t> invocation to server before creating a proxy</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When a clients local garbage collector notices that a proxy is no longer reachable, it makes a </a:t>
            </a:r>
            <a:r>
              <a:rPr lang="en-US" b="0" i="0" dirty="0" err="1">
                <a:solidFill>
                  <a:srgbClr val="FF0000"/>
                </a:solidFill>
                <a:effectLst/>
                <a:latin typeface="Times New Roman" panose="02020603050405020304" pitchFamily="18" charset="0"/>
                <a:cs typeface="Times New Roman" panose="02020603050405020304" pitchFamily="18" charset="0"/>
              </a:rPr>
              <a:t>removeRef</a:t>
            </a:r>
            <a:r>
              <a:rPr lang="en-US" b="0" i="0" dirty="0">
                <a:solidFill>
                  <a:srgbClr val="FF0000"/>
                </a:solidFill>
                <a:effectLst/>
                <a:latin typeface="Times New Roman" panose="02020603050405020304" pitchFamily="18" charset="0"/>
                <a:cs typeface="Times New Roman" panose="02020603050405020304" pitchFamily="18" charset="0"/>
              </a:rPr>
              <a:t>() </a:t>
            </a:r>
            <a:r>
              <a:rPr lang="en-US" b="0" i="0" dirty="0">
                <a:solidFill>
                  <a:srgbClr val="373737"/>
                </a:solidFill>
                <a:effectLst/>
                <a:latin typeface="Times New Roman" panose="02020603050405020304" pitchFamily="18" charset="0"/>
                <a:cs typeface="Times New Roman" panose="02020603050405020304" pitchFamily="18" charset="0"/>
              </a:rPr>
              <a:t>invocation to the server before deleting the proxy</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When the local garbage collector on the server notices that the list of client processes that have a more reference to an object is </a:t>
            </a:r>
            <a:r>
              <a:rPr lang="en-US" b="0" i="0" dirty="0">
                <a:solidFill>
                  <a:srgbClr val="FF0000"/>
                </a:solidFill>
                <a:effectLst/>
                <a:latin typeface="Times New Roman" panose="02020603050405020304" pitchFamily="18" charset="0"/>
                <a:cs typeface="Times New Roman" panose="02020603050405020304" pitchFamily="18" charset="0"/>
              </a:rPr>
              <a:t>empty</a:t>
            </a:r>
            <a:r>
              <a:rPr lang="en-US" b="0" i="0" dirty="0">
                <a:solidFill>
                  <a:srgbClr val="373737"/>
                </a:solidFill>
                <a:effectLst/>
                <a:latin typeface="Times New Roman" panose="02020603050405020304" pitchFamily="18" charset="0"/>
                <a:cs typeface="Times New Roman" panose="02020603050405020304" pitchFamily="18" charset="0"/>
              </a:rPr>
              <a:t>, it will delete the object (unless there are any local objects that have a reference to the object)</a:t>
            </a:r>
          </a:p>
          <a:p>
            <a:pPr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Other approaches</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Evictor pattern</a:t>
            </a:r>
          </a:p>
          <a:p>
            <a:pPr marL="742950" lvl="1" indent="-285750" algn="l" fontAlgn="base">
              <a:lnSpc>
                <a:spcPct val="110000"/>
              </a:lnSpc>
              <a:buFont typeface="Arial" panose="020B0604020202020204" pitchFamily="34" charset="0"/>
              <a:buChar char="•"/>
            </a:pPr>
            <a:r>
              <a:rPr lang="en-US" b="0" i="0" dirty="0">
                <a:solidFill>
                  <a:srgbClr val="373737"/>
                </a:solidFill>
                <a:effectLst/>
                <a:latin typeface="Times New Roman" panose="02020603050405020304" pitchFamily="18" charset="0"/>
                <a:cs typeface="Times New Roman" panose="02020603050405020304" pitchFamily="18" charset="0"/>
              </a:rPr>
              <a:t>Leases</a:t>
            </a:r>
          </a:p>
          <a:p>
            <a:endParaRPr lang="en-US" dirty="0"/>
          </a:p>
        </p:txBody>
      </p:sp>
    </p:spTree>
    <p:extLst>
      <p:ext uri="{BB962C8B-B14F-4D97-AF65-F5344CB8AC3E}">
        <p14:creationId xmlns:p14="http://schemas.microsoft.com/office/powerpoint/2010/main" val="3569528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69D8-DBDD-A643-6114-F48578FBE905}"/>
              </a:ext>
            </a:extLst>
          </p:cNvPr>
          <p:cNvSpPr>
            <a:spLocks noGrp="1"/>
          </p:cNvSpPr>
          <p:nvPr>
            <p:ph type="title"/>
          </p:nvPr>
        </p:nvSpPr>
        <p:spPr>
          <a:xfrm>
            <a:off x="838200" y="365125"/>
            <a:ext cx="10515600" cy="549275"/>
          </a:xfrm>
        </p:spPr>
        <p:txBody>
          <a:bodyPr>
            <a:normAutofit fontScale="90000"/>
          </a:bodyPr>
          <a:lstStyle/>
          <a:p>
            <a:r>
              <a:rPr lang="en-US" sz="4400" dirty="0">
                <a:solidFill>
                  <a:schemeClr val="tx1">
                    <a:alpha val="80000"/>
                  </a:schemeClr>
                </a:solidFill>
                <a:effectLst/>
                <a:latin typeface="Times New Roman" panose="02020603050405020304" pitchFamily="18" charset="0"/>
                <a:ea typeface="Calibri" panose="020F0502020204030204" pitchFamily="34" charset="0"/>
                <a:cs typeface="Times New Roman" panose="02020603050405020304" pitchFamily="18" charset="0"/>
              </a:rPr>
              <a:t>Remote Procedure Call</a:t>
            </a:r>
            <a:endParaRPr lang="en-US"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881E031-1FBC-18DB-8A4D-6605C770C0F9}"/>
              </a:ext>
            </a:extLst>
          </p:cNvPr>
          <p:cNvSpPr txBox="1"/>
          <p:nvPr/>
        </p:nvSpPr>
        <p:spPr>
          <a:xfrm>
            <a:off x="838199" y="1165040"/>
            <a:ext cx="6096000" cy="3139321"/>
          </a:xfrm>
          <a:prstGeom prst="rect">
            <a:avLst/>
          </a:prstGeom>
          <a:noFill/>
        </p:spPr>
        <p:txBody>
          <a:bodyPr wrap="square">
            <a:sp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Remote Procedure Call or RPC is a powerful technique for constructing distributed, client-server-based applications. It is also known as a function call or a subroutine call. </a:t>
            </a:r>
          </a:p>
          <a:p>
            <a:pPr algn="just"/>
            <a:r>
              <a:rPr lang="en-US" b="0" i="0" dirty="0">
                <a:solidFill>
                  <a:srgbClr val="333333"/>
                </a:solidFill>
                <a:effectLst/>
                <a:latin typeface="Times New Roman" panose="02020603050405020304" pitchFamily="18" charset="0"/>
                <a:cs typeface="Times New Roman" panose="02020603050405020304" pitchFamily="18" charset="0"/>
              </a:rPr>
              <a:t>A remote procedure call is when a computer program causes a procedure to execute in a different address space, coded as a local procedure call, without the programmer explicitly stating the details for the remote interaction. </a:t>
            </a:r>
          </a:p>
          <a:p>
            <a:pPr algn="just"/>
            <a:r>
              <a:rPr lang="en-US" b="0" i="0" dirty="0">
                <a:solidFill>
                  <a:srgbClr val="333333"/>
                </a:solidFill>
                <a:effectLst/>
                <a:latin typeface="Times New Roman" panose="02020603050405020304" pitchFamily="18" charset="0"/>
                <a:cs typeface="Times New Roman" panose="02020603050405020304" pitchFamily="18" charset="0"/>
              </a:rPr>
              <a:t>The programmer writes essentially the same code whether the subroutine is local to the executing program or remote. This is a form of client-server interaction implemented via a request-response message-passing system.</a:t>
            </a:r>
            <a:endParaRPr lang="en-US" dirty="0">
              <a:latin typeface="Times New Roman" panose="02020603050405020304" pitchFamily="18" charset="0"/>
              <a:cs typeface="Times New Roman" panose="02020603050405020304" pitchFamily="18" charset="0"/>
            </a:endParaRPr>
          </a:p>
        </p:txBody>
      </p:sp>
      <p:pic>
        <p:nvPicPr>
          <p:cNvPr id="1028" name="Picture 4" descr="What is RPC in Operating System">
            <a:extLst>
              <a:ext uri="{FF2B5EF4-FFF2-40B4-BE49-F238E27FC236}">
                <a16:creationId xmlns:a16="http://schemas.microsoft.com/office/drawing/2014/main" id="{42E5A13C-853E-E64F-26CC-2AD6685A31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3789" y="1165040"/>
            <a:ext cx="4505325" cy="27336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A0F678B-6EE4-A8B8-B36B-4826686148CA}"/>
              </a:ext>
            </a:extLst>
          </p:cNvPr>
          <p:cNvSpPr txBox="1"/>
          <p:nvPr/>
        </p:nvSpPr>
        <p:spPr>
          <a:xfrm>
            <a:off x="838199" y="4412516"/>
            <a:ext cx="11000915" cy="1538883"/>
          </a:xfrm>
          <a:prstGeom prst="rect">
            <a:avLst/>
          </a:prstGeom>
          <a:noFill/>
        </p:spPr>
        <p:txBody>
          <a:bodyPr wrap="square">
            <a:sp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The RPC model implies </a:t>
            </a:r>
            <a:r>
              <a:rPr lang="en-US" b="1" i="1" dirty="0">
                <a:solidFill>
                  <a:srgbClr val="333333"/>
                </a:solidFill>
                <a:effectLst/>
                <a:latin typeface="Times New Roman" panose="02020603050405020304" pitchFamily="18" charset="0"/>
                <a:cs typeface="Times New Roman" panose="02020603050405020304" pitchFamily="18" charset="0"/>
              </a:rPr>
              <a:t>location transparency</a:t>
            </a:r>
            <a:r>
              <a:rPr lang="en-US" b="0" i="0" dirty="0">
                <a:solidFill>
                  <a:srgbClr val="333333"/>
                </a:solidFill>
                <a:effectLst/>
                <a:latin typeface="Times New Roman" panose="02020603050405020304" pitchFamily="18" charset="0"/>
                <a:cs typeface="Times New Roman" panose="02020603050405020304" pitchFamily="18" charset="0"/>
              </a:rPr>
              <a:t> that calling procedures are largely the same, whether local or remote. Usually, they are not identical, so that local calls can be distinguished from remote calls. </a:t>
            </a:r>
          </a:p>
          <a:p>
            <a:pPr algn="just"/>
            <a:endParaRPr lang="en-US" sz="400" dirty="0">
              <a:solidFill>
                <a:srgbClr val="333333"/>
              </a:solidFill>
              <a:latin typeface="Times New Roman" panose="02020603050405020304" pitchFamily="18" charset="0"/>
              <a:cs typeface="Times New Roman" panose="02020603050405020304" pitchFamily="18" charset="0"/>
            </a:endParaRPr>
          </a:p>
          <a:p>
            <a:pPr algn="just"/>
            <a:r>
              <a:rPr lang="en-US" b="0" i="0" dirty="0">
                <a:solidFill>
                  <a:srgbClr val="333333"/>
                </a:solidFill>
                <a:effectLst/>
                <a:latin typeface="Times New Roman" panose="02020603050405020304" pitchFamily="18" charset="0"/>
                <a:cs typeface="Times New Roman" panose="02020603050405020304" pitchFamily="18" charset="0"/>
              </a:rPr>
              <a:t>RPCs are a form of inter-process communication (IPC), in that different processes have different address spaces. They have distinct virtual address spaces on the same host machine, even though the physical address space is the same. While if they are on different hosts, the physical address space is different.</a:t>
            </a:r>
          </a:p>
        </p:txBody>
      </p:sp>
    </p:spTree>
    <p:extLst>
      <p:ext uri="{BB962C8B-B14F-4D97-AF65-F5344CB8AC3E}">
        <p14:creationId xmlns:p14="http://schemas.microsoft.com/office/powerpoint/2010/main" val="60566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CB647A-E9C3-C4FB-B734-58327FF5DF9B}"/>
              </a:ext>
            </a:extLst>
          </p:cNvPr>
          <p:cNvSpPr txBox="1"/>
          <p:nvPr/>
        </p:nvSpPr>
        <p:spPr>
          <a:xfrm>
            <a:off x="314632" y="480195"/>
            <a:ext cx="11395588" cy="4932376"/>
          </a:xfrm>
          <a:prstGeom prst="rect">
            <a:avLst/>
          </a:prstGeom>
          <a:noFill/>
        </p:spPr>
        <p:txBody>
          <a:bodyPr wrap="square">
            <a:spAutoFit/>
          </a:bodyPr>
          <a:lstStyle/>
          <a:p>
            <a:pPr algn="just"/>
            <a:r>
              <a:rPr lang="en-US" sz="3600" b="0" i="0" dirty="0">
                <a:solidFill>
                  <a:srgbClr val="610B4B"/>
                </a:solidFill>
                <a:effectLst/>
                <a:latin typeface="Times New Roman" panose="02020603050405020304" pitchFamily="18" charset="0"/>
                <a:cs typeface="Times New Roman" panose="02020603050405020304" pitchFamily="18" charset="0"/>
              </a:rPr>
              <a:t>Features of RPC</a:t>
            </a:r>
          </a:p>
          <a:p>
            <a:pPr algn="just"/>
            <a:endParaRPr lang="en-US" sz="1000" b="0" i="0" dirty="0">
              <a:solidFill>
                <a:srgbClr val="610B4B"/>
              </a:solidFill>
              <a:effectLst/>
              <a:latin typeface="Times New Roman" panose="02020603050405020304" pitchFamily="18" charset="0"/>
              <a:cs typeface="Times New Roman" panose="02020603050405020304" pitchFamily="18" charset="0"/>
            </a:endParaRPr>
          </a:p>
          <a:p>
            <a:pPr algn="just"/>
            <a:endParaRPr lang="en-US" sz="400" b="0" i="0" dirty="0">
              <a:solidFill>
                <a:srgbClr val="610B4B"/>
              </a:solidFill>
              <a:effectLst/>
              <a:latin typeface="Times New Roman" panose="02020603050405020304" pitchFamily="18" charset="0"/>
              <a:cs typeface="Times New Roman" panose="02020603050405020304" pitchFamily="18" charset="0"/>
            </a:endParaRPr>
          </a:p>
          <a:p>
            <a:pPr algn="just"/>
            <a:r>
              <a:rPr lang="en-US" b="0" i="0" dirty="0">
                <a:solidFill>
                  <a:srgbClr val="333333"/>
                </a:solidFill>
                <a:effectLst/>
                <a:latin typeface="Times New Roman" panose="02020603050405020304" pitchFamily="18" charset="0"/>
                <a:cs typeface="Times New Roman" panose="02020603050405020304" pitchFamily="18" charset="0"/>
              </a:rPr>
              <a:t>In an operating system, remote procedure call (RPC) has the following features, such as:</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RPC hides the </a:t>
            </a:r>
            <a:r>
              <a:rPr lang="en-US" b="1" i="0" dirty="0">
                <a:solidFill>
                  <a:srgbClr val="000000"/>
                </a:solidFill>
                <a:effectLst/>
                <a:latin typeface="Times New Roman" panose="02020603050405020304" pitchFamily="18" charset="0"/>
                <a:cs typeface="Times New Roman" panose="02020603050405020304" pitchFamily="18" charset="0"/>
              </a:rPr>
              <a:t>complexity</a:t>
            </a:r>
            <a:r>
              <a:rPr lang="en-US" b="0" i="0" dirty="0">
                <a:solidFill>
                  <a:srgbClr val="000000"/>
                </a:solidFill>
                <a:effectLst/>
                <a:latin typeface="Times New Roman" panose="02020603050405020304" pitchFamily="18" charset="0"/>
                <a:cs typeface="Times New Roman" panose="02020603050405020304" pitchFamily="18" charset="0"/>
              </a:rPr>
              <a:t> of the message passing process from the user.</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RPC only uses specific layers of the OSI model like the </a:t>
            </a:r>
            <a:r>
              <a:rPr lang="en-US" b="1" i="0" dirty="0">
                <a:solidFill>
                  <a:srgbClr val="000000"/>
                </a:solidFill>
                <a:effectLst/>
                <a:latin typeface="Times New Roman" panose="02020603050405020304" pitchFamily="18" charset="0"/>
                <a:cs typeface="Times New Roman" panose="02020603050405020304" pitchFamily="18" charset="0"/>
              </a:rPr>
              <a:t>transport layer</a:t>
            </a:r>
            <a:r>
              <a:rPr lang="en-US" b="0" i="0" dirty="0">
                <a:solidFill>
                  <a:srgbClr val="000000"/>
                </a:solidFill>
                <a:effectLst/>
                <a:latin typeface="Times New Roman" panose="02020603050405020304" pitchFamily="18" charset="0"/>
                <a:cs typeface="Times New Roman" panose="02020603050405020304" pitchFamily="18" charset="0"/>
              </a:rPr>
              <a:t>.</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Clients can communicate with the server by using </a:t>
            </a:r>
            <a:r>
              <a:rPr lang="en-US" b="1" i="0" dirty="0">
                <a:solidFill>
                  <a:srgbClr val="000000"/>
                </a:solidFill>
                <a:effectLst/>
                <a:latin typeface="Times New Roman" panose="02020603050405020304" pitchFamily="18" charset="0"/>
                <a:cs typeface="Times New Roman" panose="02020603050405020304" pitchFamily="18" charset="0"/>
              </a:rPr>
              <a:t>higher-level languages</a:t>
            </a:r>
            <a:r>
              <a:rPr lang="en-US" b="0" i="0" dirty="0">
                <a:solidFill>
                  <a:srgbClr val="000000"/>
                </a:solidFill>
                <a:effectLst/>
                <a:latin typeface="Times New Roman" panose="02020603050405020304" pitchFamily="18" charset="0"/>
                <a:cs typeface="Times New Roman" panose="02020603050405020304" pitchFamily="18" charset="0"/>
              </a:rPr>
              <a:t>.</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RPC works well with both </a:t>
            </a:r>
            <a:r>
              <a:rPr lang="en-US" b="1" i="0" dirty="0">
                <a:solidFill>
                  <a:srgbClr val="000000"/>
                </a:solidFill>
                <a:effectLst/>
                <a:latin typeface="Times New Roman" panose="02020603050405020304" pitchFamily="18" charset="0"/>
                <a:cs typeface="Times New Roman" panose="02020603050405020304" pitchFamily="18" charset="0"/>
              </a:rPr>
              <a:t>local</a:t>
            </a:r>
            <a:r>
              <a:rPr lang="en-US" b="0" i="0" dirty="0">
                <a:solidFill>
                  <a:srgbClr val="000000"/>
                </a:solidFill>
                <a:effectLst/>
                <a:latin typeface="Times New Roman" panose="02020603050405020304" pitchFamily="18" charset="0"/>
                <a:cs typeface="Times New Roman" panose="02020603050405020304" pitchFamily="18" charset="0"/>
              </a:rPr>
              <a:t> environments and </a:t>
            </a:r>
            <a:r>
              <a:rPr lang="en-US" b="1" i="0" dirty="0">
                <a:solidFill>
                  <a:srgbClr val="000000"/>
                </a:solidFill>
                <a:effectLst/>
                <a:latin typeface="Times New Roman" panose="02020603050405020304" pitchFamily="18" charset="0"/>
                <a:cs typeface="Times New Roman" panose="02020603050405020304" pitchFamily="18" charset="0"/>
              </a:rPr>
              <a:t>remote</a:t>
            </a:r>
            <a:r>
              <a:rPr lang="en-US" b="0" i="0" dirty="0">
                <a:solidFill>
                  <a:srgbClr val="000000"/>
                </a:solidFill>
                <a:effectLst/>
                <a:latin typeface="Times New Roman" panose="02020603050405020304" pitchFamily="18" charset="0"/>
                <a:cs typeface="Times New Roman" panose="02020603050405020304" pitchFamily="18" charset="0"/>
              </a:rPr>
              <a:t> environments.</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The program of RPC is written in simple code and is easily understood by the programmer.</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The operating system can handle processes and threads involved in RPC easily.</a:t>
            </a:r>
          </a:p>
          <a:p>
            <a:pPr lvl="1" algn="just">
              <a:lnSpc>
                <a:spcPct val="20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The operating system hides the abstractions of RPC from the user.</a:t>
            </a:r>
          </a:p>
        </p:txBody>
      </p:sp>
    </p:spTree>
    <p:extLst>
      <p:ext uri="{BB962C8B-B14F-4D97-AF65-F5344CB8AC3E}">
        <p14:creationId xmlns:p14="http://schemas.microsoft.com/office/powerpoint/2010/main" val="2756732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FCA8-C5B1-4CE6-1EE2-39379D11BA2F}"/>
              </a:ext>
            </a:extLst>
          </p:cNvPr>
          <p:cNvSpPr>
            <a:spLocks noGrp="1"/>
          </p:cNvSpPr>
          <p:nvPr>
            <p:ph type="title"/>
          </p:nvPr>
        </p:nvSpPr>
        <p:spPr>
          <a:xfrm>
            <a:off x="838200" y="365125"/>
            <a:ext cx="10515600" cy="716423"/>
          </a:xfrm>
        </p:spPr>
        <p:txBody>
          <a:bodyPr>
            <a:normAutofit/>
          </a:bodyPr>
          <a:lstStyle/>
          <a:p>
            <a:r>
              <a:rPr lang="en-US" b="0" i="0" dirty="0">
                <a:solidFill>
                  <a:srgbClr val="610B4B"/>
                </a:solidFill>
                <a:effectLst/>
                <a:latin typeface="erdana"/>
              </a:rPr>
              <a:t>How to Make a Remote Procedure Call</a:t>
            </a:r>
            <a:endParaRPr lang="en-US" dirty="0"/>
          </a:p>
        </p:txBody>
      </p:sp>
      <p:sp>
        <p:nvSpPr>
          <p:cNvPr id="3" name="Content Placeholder 2">
            <a:extLst>
              <a:ext uri="{FF2B5EF4-FFF2-40B4-BE49-F238E27FC236}">
                <a16:creationId xmlns:a16="http://schemas.microsoft.com/office/drawing/2014/main" id="{BB84161C-00BD-F6F6-AEB7-8139A9E0CF54}"/>
              </a:ext>
            </a:extLst>
          </p:cNvPr>
          <p:cNvSpPr>
            <a:spLocks noGrp="1"/>
          </p:cNvSpPr>
          <p:nvPr>
            <p:ph idx="1"/>
          </p:nvPr>
        </p:nvSpPr>
        <p:spPr>
          <a:xfrm>
            <a:off x="5646173" y="1854072"/>
            <a:ext cx="6083710" cy="1574928"/>
          </a:xfrm>
        </p:spPr>
        <p:txBody>
          <a:bodyPr>
            <a:normAutofit fontScale="70000" lnSpcReduction="20000"/>
          </a:bodyPr>
          <a:lstStyle/>
          <a:p>
            <a:pPr marL="0" indent="0" algn="just">
              <a:buNone/>
            </a:pPr>
            <a:r>
              <a:rPr lang="en-US" b="0" i="0" dirty="0">
                <a:solidFill>
                  <a:srgbClr val="333333"/>
                </a:solidFill>
                <a:effectLst/>
                <a:latin typeface="Times New Roman" panose="02020603050405020304" pitchFamily="18" charset="0"/>
                <a:cs typeface="Times New Roman" panose="02020603050405020304" pitchFamily="18" charset="0"/>
              </a:rPr>
              <a:t>The calling environment is suspended, procedure parameters are transferred across the network to the environment where the procedure is to execute, and the procedure is executed there.</a:t>
            </a:r>
          </a:p>
          <a:p>
            <a:pPr marL="0" indent="0">
              <a:buNone/>
            </a:pP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2050" name="Picture 2" descr="What is RPC in Operating System">
            <a:extLst>
              <a:ext uri="{FF2B5EF4-FFF2-40B4-BE49-F238E27FC236}">
                <a16:creationId xmlns:a16="http://schemas.microsoft.com/office/drawing/2014/main" id="{55427A57-76E6-6EED-4E53-17E4171C5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307" y="1246496"/>
            <a:ext cx="4907219" cy="52463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7FFFCB9-5C2D-D143-57FA-419563BD1E37}"/>
              </a:ext>
            </a:extLst>
          </p:cNvPr>
          <p:cNvSpPr txBox="1"/>
          <p:nvPr/>
        </p:nvSpPr>
        <p:spPr>
          <a:xfrm>
            <a:off x="5714693" y="3869685"/>
            <a:ext cx="6096000" cy="923330"/>
          </a:xfrm>
          <a:prstGeom prst="rect">
            <a:avLst/>
          </a:prstGeom>
          <a:noFill/>
        </p:spPr>
        <p:txBody>
          <a:bodyPr wrap="square">
            <a:sp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When the procedure finishes and produces its results, it is transferred back to the calling environment, where execution resumes as if returning from a regular procedure call.</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631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5AF5F-0C38-7AE0-CBC6-352CF84B970A}"/>
              </a:ext>
            </a:extLst>
          </p:cNvPr>
          <p:cNvSpPr>
            <a:spLocks noGrp="1"/>
          </p:cNvSpPr>
          <p:nvPr>
            <p:ph type="title"/>
          </p:nvPr>
        </p:nvSpPr>
        <p:spPr>
          <a:xfrm>
            <a:off x="294967" y="178312"/>
            <a:ext cx="10515600" cy="608269"/>
          </a:xfrm>
        </p:spPr>
        <p:txBody>
          <a:bodyPr>
            <a:normAutofit fontScale="90000"/>
          </a:bodyPr>
          <a:lstStyle/>
          <a:p>
            <a:r>
              <a:rPr lang="en-US" b="0" i="0" dirty="0">
                <a:solidFill>
                  <a:srgbClr val="610B4B"/>
                </a:solidFill>
                <a:effectLst/>
                <a:latin typeface="erdana"/>
              </a:rPr>
              <a:t>Types of RPC</a:t>
            </a:r>
            <a:endParaRPr lang="en-US" dirty="0"/>
          </a:p>
        </p:txBody>
      </p:sp>
      <p:pic>
        <p:nvPicPr>
          <p:cNvPr id="3074" name="Picture 2" descr="What is RPC in Operating System">
            <a:extLst>
              <a:ext uri="{FF2B5EF4-FFF2-40B4-BE49-F238E27FC236}">
                <a16:creationId xmlns:a16="http://schemas.microsoft.com/office/drawing/2014/main" id="{00B3574F-1843-7AC7-C159-9489D01D75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49174" y="960949"/>
            <a:ext cx="3305175" cy="3343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88694E8-79CF-FFFB-3F61-EAA45B85D3CD}"/>
              </a:ext>
            </a:extLst>
          </p:cNvPr>
          <p:cNvSpPr txBox="1"/>
          <p:nvPr/>
        </p:nvSpPr>
        <p:spPr>
          <a:xfrm>
            <a:off x="294966" y="856357"/>
            <a:ext cx="8454207" cy="6001643"/>
          </a:xfrm>
          <a:prstGeom prst="rect">
            <a:avLst/>
          </a:prstGeom>
          <a:noFill/>
        </p:spPr>
        <p:txBody>
          <a:bodyPr wrap="square">
            <a:spAutoFit/>
          </a:bodyPr>
          <a:lstStyle/>
          <a:p>
            <a:pPr algn="just"/>
            <a:r>
              <a:rPr lang="en-US" sz="1600" b="1" i="0" dirty="0">
                <a:solidFill>
                  <a:srgbClr val="333333"/>
                </a:solidFill>
                <a:effectLst/>
                <a:latin typeface="Times New Roman" panose="02020603050405020304" pitchFamily="18" charset="0"/>
                <a:cs typeface="Times New Roman" panose="02020603050405020304" pitchFamily="18" charset="0"/>
              </a:rPr>
              <a:t>1. Callback RPC</a:t>
            </a:r>
            <a:endParaRPr lang="en-US" sz="1600" b="0" i="0" dirty="0">
              <a:solidFill>
                <a:srgbClr val="333333"/>
              </a:solidFill>
              <a:effectLst/>
              <a:latin typeface="Times New Roman" panose="02020603050405020304" pitchFamily="18" charset="0"/>
              <a:cs typeface="Times New Roman" panose="02020603050405020304" pitchFamily="18" charset="0"/>
            </a:endParaRPr>
          </a:p>
          <a:p>
            <a:pPr algn="just"/>
            <a:r>
              <a:rPr lang="en-US" sz="1600" b="0" i="0" dirty="0">
                <a:solidFill>
                  <a:srgbClr val="333333"/>
                </a:solidFill>
                <a:effectLst/>
                <a:latin typeface="Times New Roman" panose="02020603050405020304" pitchFamily="18" charset="0"/>
                <a:cs typeface="Times New Roman" panose="02020603050405020304" pitchFamily="18" charset="0"/>
              </a:rPr>
              <a:t>This type of RPC enables a P2P paradigm between participating processes. It helps a process to be both client and server services. </a:t>
            </a:r>
          </a:p>
          <a:p>
            <a:pPr algn="just"/>
            <a:r>
              <a:rPr lang="en-US" sz="1600" b="0" i="0" dirty="0">
                <a:solidFill>
                  <a:srgbClr val="333333"/>
                </a:solidFill>
                <a:effectLst/>
                <a:latin typeface="Times New Roman" panose="02020603050405020304" pitchFamily="18" charset="0"/>
                <a:cs typeface="Times New Roman" panose="02020603050405020304" pitchFamily="18" charset="0"/>
              </a:rPr>
              <a:t>Callback RPC has the following functions, such as: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Remotely processed interactive application problems.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Offers server with clients handle.</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Callback makes the client process wait.</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Manage callback deadlocks.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It facilitates a peer-to-Peer paradigm among participating processes.</a:t>
            </a:r>
          </a:p>
          <a:p>
            <a:pPr algn="just"/>
            <a:r>
              <a:rPr lang="en-US" sz="1600" b="1" i="0" dirty="0">
                <a:solidFill>
                  <a:srgbClr val="333333"/>
                </a:solidFill>
                <a:effectLst/>
                <a:latin typeface="Times New Roman" panose="02020603050405020304" pitchFamily="18" charset="0"/>
                <a:cs typeface="Times New Roman" panose="02020603050405020304" pitchFamily="18" charset="0"/>
              </a:rPr>
              <a:t>2. Broadcast RPC</a:t>
            </a:r>
            <a:endParaRPr lang="en-US" sz="1600" b="0" i="0" dirty="0">
              <a:solidFill>
                <a:srgbClr val="333333"/>
              </a:solidFill>
              <a:effectLst/>
              <a:latin typeface="Times New Roman" panose="02020603050405020304" pitchFamily="18" charset="0"/>
              <a:cs typeface="Times New Roman" panose="02020603050405020304" pitchFamily="18" charset="0"/>
            </a:endParaRPr>
          </a:p>
          <a:p>
            <a:pPr algn="just"/>
            <a:r>
              <a:rPr lang="en-US" sz="1600" b="0" i="0" dirty="0">
                <a:solidFill>
                  <a:srgbClr val="333333"/>
                </a:solidFill>
                <a:effectLst/>
                <a:latin typeface="Times New Roman" panose="02020603050405020304" pitchFamily="18" charset="0"/>
                <a:cs typeface="Times New Roman" panose="02020603050405020304" pitchFamily="18" charset="0"/>
              </a:rPr>
              <a:t>Broadcast RPC is a client's request broadcast on the network, processed by all servers with the method for processing that request. </a:t>
            </a:r>
          </a:p>
          <a:p>
            <a:pPr algn="just"/>
            <a:r>
              <a:rPr lang="en-US" sz="1600" b="0" i="0" dirty="0">
                <a:solidFill>
                  <a:srgbClr val="333333"/>
                </a:solidFill>
                <a:effectLst/>
                <a:latin typeface="Times New Roman" panose="02020603050405020304" pitchFamily="18" charset="0"/>
                <a:cs typeface="Times New Roman" panose="02020603050405020304" pitchFamily="18" charset="0"/>
              </a:rPr>
              <a:t>Broadcast RPC has the following functions, such as: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Allows you to specify that the client's request message has to be broadcast.</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You can declare broadcast ports.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It helps to reduce the load on the physical network.</a:t>
            </a:r>
          </a:p>
          <a:p>
            <a:pPr algn="just"/>
            <a:r>
              <a:rPr lang="en-US" sz="1600" b="1" i="0" dirty="0">
                <a:solidFill>
                  <a:srgbClr val="333333"/>
                </a:solidFill>
                <a:effectLst/>
                <a:latin typeface="Times New Roman" panose="02020603050405020304" pitchFamily="18" charset="0"/>
                <a:cs typeface="Times New Roman" panose="02020603050405020304" pitchFamily="18" charset="0"/>
              </a:rPr>
              <a:t>3. Batch-mode RPC</a:t>
            </a:r>
            <a:endParaRPr lang="en-US" sz="1600" b="0" i="0" dirty="0">
              <a:solidFill>
                <a:srgbClr val="333333"/>
              </a:solidFill>
              <a:effectLst/>
              <a:latin typeface="Times New Roman" panose="02020603050405020304" pitchFamily="18" charset="0"/>
              <a:cs typeface="Times New Roman" panose="02020603050405020304" pitchFamily="18" charset="0"/>
            </a:endParaRPr>
          </a:p>
          <a:p>
            <a:pPr algn="just"/>
            <a:r>
              <a:rPr lang="en-US" sz="1600" b="0" i="0" dirty="0">
                <a:solidFill>
                  <a:srgbClr val="333333"/>
                </a:solidFill>
                <a:effectLst/>
                <a:latin typeface="Times New Roman" panose="02020603050405020304" pitchFamily="18" charset="0"/>
                <a:cs typeface="Times New Roman" panose="02020603050405020304" pitchFamily="18" charset="0"/>
              </a:rPr>
              <a:t>Batch-mode RPC helps to queue, separate RPC requests, in a transmission buffer, on the client-side, and then send them on a network in one batch to the server.</a:t>
            </a:r>
          </a:p>
          <a:p>
            <a:pPr algn="just"/>
            <a:r>
              <a:rPr lang="en-US" sz="1600" b="0" i="0" dirty="0">
                <a:solidFill>
                  <a:srgbClr val="333333"/>
                </a:solidFill>
                <a:effectLst/>
                <a:latin typeface="Times New Roman" panose="02020603050405020304" pitchFamily="18" charset="0"/>
                <a:cs typeface="Times New Roman" panose="02020603050405020304" pitchFamily="18" charset="0"/>
              </a:rPr>
              <a:t> Batch-mode RPC has the following functions, such as: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It minimizes the overhead involved in sending a request by sending them over the network in one batch to the server.</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This type of RPC protocol is only efficient for an application that needs lower call rates.</a:t>
            </a:r>
          </a:p>
          <a:p>
            <a:pPr lvl="1"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It needs a reliable transmission protocol.</a:t>
            </a:r>
          </a:p>
        </p:txBody>
      </p:sp>
    </p:spTree>
    <p:extLst>
      <p:ext uri="{BB962C8B-B14F-4D97-AF65-F5344CB8AC3E}">
        <p14:creationId xmlns:p14="http://schemas.microsoft.com/office/powerpoint/2010/main" val="2261030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4F96DA-88A0-09B3-4843-3430012D7CE0}"/>
              </a:ext>
            </a:extLst>
          </p:cNvPr>
          <p:cNvSpPr txBox="1"/>
          <p:nvPr/>
        </p:nvSpPr>
        <p:spPr>
          <a:xfrm>
            <a:off x="422787" y="179127"/>
            <a:ext cx="11248102" cy="584775"/>
          </a:xfrm>
          <a:prstGeom prst="rect">
            <a:avLst/>
          </a:prstGeom>
          <a:noFill/>
        </p:spPr>
        <p:txBody>
          <a:bodyPr wrap="square">
            <a:spAutoFit/>
          </a:bodyPr>
          <a:lstStyle/>
          <a:p>
            <a:pPr algn="just"/>
            <a:r>
              <a:rPr lang="en-US" sz="3200" b="0" i="0" dirty="0">
                <a:solidFill>
                  <a:srgbClr val="610B4B"/>
                </a:solidFill>
                <a:effectLst/>
                <a:latin typeface="Times New Roman" panose="02020603050405020304" pitchFamily="18" charset="0"/>
                <a:cs typeface="Times New Roman" panose="02020603050405020304" pitchFamily="18" charset="0"/>
              </a:rPr>
              <a:t>Advantages of RPC</a:t>
            </a:r>
          </a:p>
        </p:txBody>
      </p:sp>
      <p:sp>
        <p:nvSpPr>
          <p:cNvPr id="5" name="TextBox 4">
            <a:extLst>
              <a:ext uri="{FF2B5EF4-FFF2-40B4-BE49-F238E27FC236}">
                <a16:creationId xmlns:a16="http://schemas.microsoft.com/office/drawing/2014/main" id="{A65D7B96-6C4E-FAB5-5942-6E8B278FA080}"/>
              </a:ext>
            </a:extLst>
          </p:cNvPr>
          <p:cNvSpPr txBox="1"/>
          <p:nvPr/>
        </p:nvSpPr>
        <p:spPr>
          <a:xfrm>
            <a:off x="540773" y="922084"/>
            <a:ext cx="11434917" cy="4623445"/>
          </a:xfrm>
          <a:prstGeom prst="rect">
            <a:avLst/>
          </a:prstGeom>
          <a:noFill/>
        </p:spPr>
        <p:txBody>
          <a:bodyPr wrap="square">
            <a:spAutoFit/>
          </a:bodyPr>
          <a:lstStyle/>
          <a:p>
            <a:pPr algn="just"/>
            <a:r>
              <a:rPr lang="en-US" sz="1700" b="0" i="0" dirty="0">
                <a:solidFill>
                  <a:srgbClr val="333333"/>
                </a:solidFill>
                <a:effectLst/>
                <a:latin typeface="Times New Roman" panose="02020603050405020304" pitchFamily="18" charset="0"/>
                <a:cs typeface="Times New Roman" panose="02020603050405020304" pitchFamily="18" charset="0"/>
              </a:rPr>
              <a:t>Here are some advantages or benefits of RPC, such as:</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RPC method helps clients to communicate with servers by the conventional use of procedure calls in high-level languages.</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The RPC method is modeled on the local procedure call, but the procedure is most likely to be executed in a different process and usually a different computer.</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RPC makes the internal message passing mechanism hidden from the user.</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Remote procedure calls can be used for distribution and the local environment.</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It commits many of the protocol layers to improve performance.</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RPC provides abstraction. For example, the message-passing nature of network communication remains hidden from the user.</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RPC allows the usage of the applications in a distributed environment that is not only in the local environment.</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With RPC code, re-writing and re-developing efforts are minimized.</a:t>
            </a:r>
          </a:p>
          <a:p>
            <a:pPr lvl="1" algn="just">
              <a:lnSpc>
                <a:spcPct val="150000"/>
              </a:lnSpc>
              <a:buFont typeface="Arial" panose="020B0604020202020204" pitchFamily="34" charset="0"/>
              <a:buChar char="•"/>
            </a:pPr>
            <a:r>
              <a:rPr lang="en-US" sz="1700" b="0" i="0" dirty="0">
                <a:solidFill>
                  <a:srgbClr val="000000"/>
                </a:solidFill>
                <a:effectLst/>
                <a:latin typeface="Times New Roman" panose="02020603050405020304" pitchFamily="18" charset="0"/>
                <a:cs typeface="Times New Roman" panose="02020603050405020304" pitchFamily="18" charset="0"/>
              </a:rPr>
              <a:t>Process-oriented and thread-oriented models supported by RPC.</a:t>
            </a:r>
          </a:p>
        </p:txBody>
      </p:sp>
    </p:spTree>
    <p:extLst>
      <p:ext uri="{BB962C8B-B14F-4D97-AF65-F5344CB8AC3E}">
        <p14:creationId xmlns:p14="http://schemas.microsoft.com/office/powerpoint/2010/main" val="1697968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F34D33-CD7F-BECA-5F23-6633503E575F}"/>
              </a:ext>
            </a:extLst>
          </p:cNvPr>
          <p:cNvSpPr txBox="1"/>
          <p:nvPr/>
        </p:nvSpPr>
        <p:spPr>
          <a:xfrm>
            <a:off x="604683" y="462226"/>
            <a:ext cx="11253019" cy="3973524"/>
          </a:xfrm>
          <a:prstGeom prst="rect">
            <a:avLst/>
          </a:prstGeom>
          <a:noFill/>
        </p:spPr>
        <p:txBody>
          <a:bodyPr wrap="square">
            <a:spAutoFit/>
          </a:bodyPr>
          <a:lstStyle/>
          <a:p>
            <a:pPr algn="just"/>
            <a:r>
              <a:rPr lang="en-US" sz="3600" b="0" i="0" dirty="0">
                <a:solidFill>
                  <a:srgbClr val="610B4B"/>
                </a:solidFill>
                <a:effectLst/>
                <a:latin typeface="Times New Roman" panose="02020603050405020304" pitchFamily="18" charset="0"/>
                <a:cs typeface="Times New Roman" panose="02020603050405020304" pitchFamily="18" charset="0"/>
              </a:rPr>
              <a:t>Disadvantages of RPC</a:t>
            </a:r>
          </a:p>
          <a:p>
            <a:pPr algn="just"/>
            <a:endParaRPr lang="en-US" sz="1200" b="0" i="0" dirty="0">
              <a:solidFill>
                <a:srgbClr val="610B4B"/>
              </a:solidFill>
              <a:effectLst/>
              <a:latin typeface="Times New Roman" panose="02020603050405020304" pitchFamily="18" charset="0"/>
              <a:cs typeface="Times New Roman" panose="02020603050405020304" pitchFamily="18" charset="0"/>
            </a:endParaRPr>
          </a:p>
          <a:p>
            <a:pPr algn="just"/>
            <a:r>
              <a:rPr lang="en-US" b="0" i="0" dirty="0">
                <a:solidFill>
                  <a:srgbClr val="333333"/>
                </a:solidFill>
                <a:effectLst/>
                <a:latin typeface="Times New Roman" panose="02020603050405020304" pitchFamily="18" charset="0"/>
                <a:cs typeface="Times New Roman" panose="02020603050405020304" pitchFamily="18" charset="0"/>
              </a:rPr>
              <a:t>Here are some disadvantages or drawbacks of using RPC, such as:</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Remote Procedure Call Passes Parameters by values only and </a:t>
            </a:r>
            <a:r>
              <a:rPr lang="en-US" b="1" i="0" dirty="0">
                <a:solidFill>
                  <a:srgbClr val="000000"/>
                </a:solidFill>
                <a:effectLst/>
                <a:latin typeface="Times New Roman" panose="02020603050405020304" pitchFamily="18" charset="0"/>
                <a:cs typeface="Times New Roman" panose="02020603050405020304" pitchFamily="18" charset="0"/>
              </a:rPr>
              <a:t>pointer values</a:t>
            </a:r>
            <a:r>
              <a:rPr lang="en-US" b="0" i="0" dirty="0">
                <a:solidFill>
                  <a:srgbClr val="000000"/>
                </a:solidFill>
                <a:effectLst/>
                <a:latin typeface="Times New Roman" panose="02020603050405020304" pitchFamily="18" charset="0"/>
                <a:cs typeface="Times New Roman" panose="02020603050405020304" pitchFamily="18" charset="0"/>
              </a:rPr>
              <a:t>, which is not allowed.</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Remote procedure calling (and return) time (i.e., overheads) can be significantly lower than a local procedure.</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This mechanism is highly vulnerable to failure as it involves a communication system, another machine, and another process.</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RPC concept can be implemented in different ways, which is can't standard.</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Not offer any flexibility in RPC for hardware architecture as It is mostly interaction-based.</a:t>
            </a:r>
          </a:p>
          <a:p>
            <a:pPr lvl="1" algn="just">
              <a:lnSpc>
                <a:spcPct val="150000"/>
              </a:lnSpc>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The cost of the process is increased because of a remote procedure call.</a:t>
            </a:r>
          </a:p>
        </p:txBody>
      </p:sp>
    </p:spTree>
    <p:extLst>
      <p:ext uri="{BB962C8B-B14F-4D97-AF65-F5344CB8AC3E}">
        <p14:creationId xmlns:p14="http://schemas.microsoft.com/office/powerpoint/2010/main" val="262995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20</a:t>
            </a:fld>
            <a:endParaRPr spc="-5" dirty="0"/>
          </a:p>
        </p:txBody>
      </p:sp>
      <p:sp>
        <p:nvSpPr>
          <p:cNvPr id="2" name="object 2"/>
          <p:cNvSpPr txBox="1">
            <a:spLocks noGrp="1"/>
          </p:cNvSpPr>
          <p:nvPr>
            <p:ph type="title"/>
          </p:nvPr>
        </p:nvSpPr>
        <p:spPr>
          <a:xfrm>
            <a:off x="1053818" y="317085"/>
            <a:ext cx="5648325" cy="635635"/>
          </a:xfrm>
          <a:prstGeom prst="rect">
            <a:avLst/>
          </a:prstGeom>
        </p:spPr>
        <p:txBody>
          <a:bodyPr vert="horz" wrap="square" lIns="0" tIns="12700" rIns="0" bIns="0" rtlCol="0">
            <a:spAutoFit/>
          </a:bodyPr>
          <a:lstStyle/>
          <a:p>
            <a:pPr marL="12700">
              <a:lnSpc>
                <a:spcPct val="100000"/>
              </a:lnSpc>
              <a:spcBef>
                <a:spcPts val="100"/>
              </a:spcBef>
            </a:pPr>
            <a:r>
              <a:rPr spc="-400" dirty="0"/>
              <a:t>Events</a:t>
            </a:r>
            <a:r>
              <a:rPr spc="-204" dirty="0"/>
              <a:t> </a:t>
            </a:r>
            <a:r>
              <a:rPr spc="-425" dirty="0"/>
              <a:t>an</a:t>
            </a:r>
            <a:r>
              <a:rPr spc="-440" dirty="0"/>
              <a:t>d</a:t>
            </a:r>
            <a:r>
              <a:rPr spc="-204" dirty="0"/>
              <a:t> </a:t>
            </a:r>
            <a:r>
              <a:rPr spc="-335" dirty="0"/>
              <a:t>notifications</a:t>
            </a:r>
          </a:p>
        </p:txBody>
      </p:sp>
      <p:sp>
        <p:nvSpPr>
          <p:cNvPr id="3" name="object 3"/>
          <p:cNvSpPr txBox="1"/>
          <p:nvPr/>
        </p:nvSpPr>
        <p:spPr>
          <a:xfrm>
            <a:off x="1832102" y="1322325"/>
            <a:ext cx="8516620" cy="4228722"/>
          </a:xfrm>
          <a:prstGeom prst="rect">
            <a:avLst/>
          </a:prstGeom>
        </p:spPr>
        <p:txBody>
          <a:bodyPr vert="horz" wrap="square" lIns="0" tIns="12065" rIns="0" bIns="0" rtlCol="0">
            <a:spAutoFit/>
          </a:bodyPr>
          <a:lstStyle/>
          <a:p>
            <a:pPr marL="354965" marR="335280" indent="-342900">
              <a:lnSpc>
                <a:spcPct val="100000"/>
              </a:lnSpc>
              <a:spcBef>
                <a:spcPts val="95"/>
              </a:spcBef>
              <a:buClr>
                <a:srgbClr val="FF9A65"/>
              </a:buClr>
              <a:buSzPct val="60000"/>
              <a:buFont typeface="Wingdings"/>
              <a:buChar char=""/>
              <a:tabLst>
                <a:tab pos="354965" algn="l"/>
                <a:tab pos="355600" algn="l"/>
              </a:tabLst>
            </a:pPr>
            <a:r>
              <a:rPr sz="2000" spc="-5" dirty="0">
                <a:solidFill>
                  <a:srgbClr val="009A9A"/>
                </a:solidFill>
                <a:latin typeface="Arial MT"/>
                <a:cs typeface="Arial MT"/>
              </a:rPr>
              <a:t>Publish-subscribe</a:t>
            </a:r>
            <a:r>
              <a:rPr sz="2000" spc="25" dirty="0">
                <a:solidFill>
                  <a:srgbClr val="009A9A"/>
                </a:solidFill>
                <a:latin typeface="Arial MT"/>
                <a:cs typeface="Arial MT"/>
              </a:rPr>
              <a:t> </a:t>
            </a:r>
            <a:r>
              <a:rPr sz="2000" spc="-5" dirty="0">
                <a:solidFill>
                  <a:srgbClr val="009A9A"/>
                </a:solidFill>
                <a:latin typeface="Arial MT"/>
                <a:cs typeface="Arial MT"/>
              </a:rPr>
              <a:t>paradigm:</a:t>
            </a:r>
            <a:r>
              <a:rPr sz="2000" spc="25" dirty="0">
                <a:solidFill>
                  <a:srgbClr val="009A9A"/>
                </a:solidFill>
                <a:latin typeface="Arial MT"/>
                <a:cs typeface="Arial MT"/>
              </a:rPr>
              <a:t> </a:t>
            </a:r>
            <a:r>
              <a:rPr sz="2000" spc="-5" dirty="0">
                <a:solidFill>
                  <a:srgbClr val="009A9A"/>
                </a:solidFill>
                <a:latin typeface="Arial MT"/>
                <a:cs typeface="Arial MT"/>
              </a:rPr>
              <a:t>publisher</a:t>
            </a:r>
            <a:r>
              <a:rPr sz="2000" spc="25" dirty="0">
                <a:solidFill>
                  <a:srgbClr val="009A9A"/>
                </a:solidFill>
                <a:latin typeface="Arial MT"/>
                <a:cs typeface="Arial MT"/>
              </a:rPr>
              <a:t> </a:t>
            </a:r>
            <a:r>
              <a:rPr sz="2000" spc="-5" dirty="0">
                <a:solidFill>
                  <a:srgbClr val="009A9A"/>
                </a:solidFill>
                <a:latin typeface="Arial MT"/>
                <a:cs typeface="Arial MT"/>
              </a:rPr>
              <a:t>sends</a:t>
            </a:r>
            <a:r>
              <a:rPr sz="2000" spc="35" dirty="0">
                <a:solidFill>
                  <a:srgbClr val="009A9A"/>
                </a:solidFill>
                <a:latin typeface="Arial MT"/>
                <a:cs typeface="Arial MT"/>
              </a:rPr>
              <a:t> </a:t>
            </a:r>
            <a:r>
              <a:rPr sz="2000" i="1" spc="-5" dirty="0">
                <a:solidFill>
                  <a:srgbClr val="009A9A"/>
                </a:solidFill>
                <a:latin typeface="Arial"/>
                <a:cs typeface="Arial"/>
              </a:rPr>
              <a:t>notifications</a:t>
            </a:r>
            <a:r>
              <a:rPr sz="2000" spc="-5" dirty="0">
                <a:solidFill>
                  <a:srgbClr val="009A9A"/>
                </a:solidFill>
                <a:latin typeface="Arial MT"/>
                <a:cs typeface="Arial MT"/>
              </a:rPr>
              <a:t>,</a:t>
            </a:r>
            <a:r>
              <a:rPr sz="2000" spc="25" dirty="0">
                <a:solidFill>
                  <a:srgbClr val="009A9A"/>
                </a:solidFill>
                <a:latin typeface="Arial MT"/>
                <a:cs typeface="Arial MT"/>
              </a:rPr>
              <a:t> </a:t>
            </a:r>
            <a:r>
              <a:rPr sz="2000" spc="-5" dirty="0">
                <a:solidFill>
                  <a:srgbClr val="009A9A"/>
                </a:solidFill>
                <a:latin typeface="Arial MT"/>
                <a:cs typeface="Arial MT"/>
              </a:rPr>
              <a:t>i.e.</a:t>
            </a:r>
            <a:r>
              <a:rPr sz="2000" spc="25" dirty="0">
                <a:solidFill>
                  <a:srgbClr val="009A9A"/>
                </a:solidFill>
                <a:latin typeface="Arial MT"/>
                <a:cs typeface="Arial MT"/>
              </a:rPr>
              <a:t> </a:t>
            </a:r>
            <a:r>
              <a:rPr sz="2000" spc="-10" dirty="0">
                <a:solidFill>
                  <a:srgbClr val="009A9A"/>
                </a:solidFill>
                <a:latin typeface="Arial MT"/>
                <a:cs typeface="Arial MT"/>
              </a:rPr>
              <a:t>objects </a:t>
            </a:r>
            <a:r>
              <a:rPr sz="2000" spc="-540" dirty="0">
                <a:solidFill>
                  <a:srgbClr val="009A9A"/>
                </a:solidFill>
                <a:latin typeface="Arial MT"/>
                <a:cs typeface="Arial MT"/>
              </a:rPr>
              <a:t> </a:t>
            </a:r>
            <a:r>
              <a:rPr sz="2000" spc="-5" dirty="0">
                <a:solidFill>
                  <a:srgbClr val="009A9A"/>
                </a:solidFill>
                <a:latin typeface="Arial MT"/>
                <a:cs typeface="Arial MT"/>
              </a:rPr>
              <a:t>representing </a:t>
            </a:r>
            <a:r>
              <a:rPr sz="2000" spc="-10" dirty="0">
                <a:solidFill>
                  <a:srgbClr val="009A9A"/>
                </a:solidFill>
                <a:latin typeface="Arial MT"/>
                <a:cs typeface="Arial MT"/>
              </a:rPr>
              <a:t>events</a:t>
            </a:r>
            <a:endParaRPr sz="2000">
              <a:latin typeface="Arial MT"/>
              <a:cs typeface="Arial MT"/>
            </a:endParaRPr>
          </a:p>
          <a:p>
            <a:pPr marL="755650" lvl="1" indent="-285750">
              <a:lnSpc>
                <a:spcPct val="100000"/>
              </a:lnSpc>
              <a:spcBef>
                <a:spcPts val="480"/>
              </a:spcBef>
              <a:buClr>
                <a:srgbClr val="33659A"/>
              </a:buClr>
              <a:buSzPct val="65000"/>
              <a:buFont typeface="Wingdings"/>
              <a:buChar char=""/>
              <a:tabLst>
                <a:tab pos="755650" algn="l"/>
              </a:tabLst>
            </a:pPr>
            <a:r>
              <a:rPr sz="2000" spc="-5" dirty="0">
                <a:solidFill>
                  <a:srgbClr val="009A9A"/>
                </a:solidFill>
                <a:latin typeface="Arial MT"/>
                <a:cs typeface="Arial MT"/>
              </a:rPr>
              <a:t>Subscriber</a:t>
            </a:r>
            <a:r>
              <a:rPr sz="2000" spc="10" dirty="0">
                <a:solidFill>
                  <a:srgbClr val="009A9A"/>
                </a:solidFill>
                <a:latin typeface="Arial MT"/>
                <a:cs typeface="Arial MT"/>
              </a:rPr>
              <a:t> </a:t>
            </a:r>
            <a:r>
              <a:rPr sz="2000" i="1" spc="-5" dirty="0">
                <a:solidFill>
                  <a:srgbClr val="009A9A"/>
                </a:solidFill>
                <a:latin typeface="Arial"/>
                <a:cs typeface="Arial"/>
              </a:rPr>
              <a:t>registers</a:t>
            </a:r>
            <a:r>
              <a:rPr sz="2000" i="1" spc="10" dirty="0">
                <a:solidFill>
                  <a:srgbClr val="009A9A"/>
                </a:solidFill>
                <a:latin typeface="Arial"/>
                <a:cs typeface="Arial"/>
              </a:rPr>
              <a:t> </a:t>
            </a:r>
            <a:r>
              <a:rPr sz="2000" i="1" spc="-10" dirty="0">
                <a:solidFill>
                  <a:srgbClr val="009A9A"/>
                </a:solidFill>
                <a:latin typeface="Arial"/>
                <a:cs typeface="Arial"/>
              </a:rPr>
              <a:t>interest</a:t>
            </a:r>
            <a:r>
              <a:rPr sz="2000" i="1" spc="5" dirty="0">
                <a:solidFill>
                  <a:srgbClr val="009A9A"/>
                </a:solidFill>
                <a:latin typeface="Arial"/>
                <a:cs typeface="Arial"/>
              </a:rPr>
              <a:t> </a:t>
            </a:r>
            <a:r>
              <a:rPr sz="2000" spc="-5" dirty="0">
                <a:solidFill>
                  <a:srgbClr val="009A9A"/>
                </a:solidFill>
                <a:latin typeface="Arial MT"/>
                <a:cs typeface="Arial MT"/>
              </a:rPr>
              <a:t>to</a:t>
            </a:r>
            <a:r>
              <a:rPr sz="2000" spc="10" dirty="0">
                <a:solidFill>
                  <a:srgbClr val="009A9A"/>
                </a:solidFill>
                <a:latin typeface="Arial MT"/>
                <a:cs typeface="Arial MT"/>
              </a:rPr>
              <a:t> </a:t>
            </a:r>
            <a:r>
              <a:rPr sz="2000" spc="-5" dirty="0">
                <a:solidFill>
                  <a:srgbClr val="009A9A"/>
                </a:solidFill>
                <a:latin typeface="Arial MT"/>
                <a:cs typeface="Arial MT"/>
              </a:rPr>
              <a:t>receive</a:t>
            </a:r>
            <a:r>
              <a:rPr sz="2000" spc="5" dirty="0">
                <a:solidFill>
                  <a:srgbClr val="009A9A"/>
                </a:solidFill>
                <a:latin typeface="Arial MT"/>
                <a:cs typeface="Arial MT"/>
              </a:rPr>
              <a:t> </a:t>
            </a:r>
            <a:r>
              <a:rPr sz="2000" spc="-10" dirty="0">
                <a:solidFill>
                  <a:srgbClr val="009A9A"/>
                </a:solidFill>
                <a:latin typeface="Arial MT"/>
                <a:cs typeface="Arial MT"/>
              </a:rPr>
              <a:t>notifications</a:t>
            </a:r>
            <a:endParaRPr sz="2000">
              <a:latin typeface="Arial MT"/>
              <a:cs typeface="Arial MT"/>
            </a:endParaRPr>
          </a:p>
          <a:p>
            <a:pPr lvl="1">
              <a:lnSpc>
                <a:spcPct val="100000"/>
              </a:lnSpc>
              <a:spcBef>
                <a:spcPts val="15"/>
              </a:spcBef>
              <a:buClr>
                <a:srgbClr val="33659A"/>
              </a:buClr>
              <a:buFont typeface="Wingdings"/>
              <a:buChar char=""/>
            </a:pPr>
            <a:endParaRPr sz="2900">
              <a:latin typeface="Arial MT"/>
              <a:cs typeface="Arial MT"/>
            </a:endParaRPr>
          </a:p>
          <a:p>
            <a:pPr marL="355600" marR="104775" indent="-342900">
              <a:lnSpc>
                <a:spcPct val="100000"/>
              </a:lnSpc>
              <a:buClr>
                <a:srgbClr val="FF9A65"/>
              </a:buClr>
              <a:buSzPct val="60000"/>
              <a:buFont typeface="Wingdings"/>
              <a:buChar char=""/>
              <a:tabLst>
                <a:tab pos="354965" algn="l"/>
                <a:tab pos="355600" algn="l"/>
              </a:tabLst>
            </a:pP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object</a:t>
            </a:r>
            <a:r>
              <a:rPr sz="2000" spc="10" dirty="0">
                <a:solidFill>
                  <a:srgbClr val="009A9A"/>
                </a:solidFill>
                <a:latin typeface="Arial MT"/>
                <a:cs typeface="Arial MT"/>
              </a:rPr>
              <a:t> </a:t>
            </a:r>
            <a:r>
              <a:rPr sz="2000" spc="-5" dirty="0">
                <a:solidFill>
                  <a:srgbClr val="009A9A"/>
                </a:solidFill>
                <a:latin typeface="Arial MT"/>
                <a:cs typeface="Arial MT"/>
              </a:rPr>
              <a:t>of</a:t>
            </a:r>
            <a:r>
              <a:rPr sz="2000" spc="10" dirty="0">
                <a:solidFill>
                  <a:srgbClr val="009A9A"/>
                </a:solidFill>
                <a:latin typeface="Arial MT"/>
                <a:cs typeface="Arial MT"/>
              </a:rPr>
              <a:t> </a:t>
            </a:r>
            <a:r>
              <a:rPr sz="2000" spc="-10" dirty="0">
                <a:solidFill>
                  <a:srgbClr val="009A9A"/>
                </a:solidFill>
                <a:latin typeface="Arial MT"/>
                <a:cs typeface="Arial MT"/>
              </a:rPr>
              <a:t>interest:</a:t>
            </a:r>
            <a:r>
              <a:rPr sz="2000" spc="10" dirty="0">
                <a:solidFill>
                  <a:srgbClr val="009A9A"/>
                </a:solidFill>
                <a:latin typeface="Arial MT"/>
                <a:cs typeface="Arial MT"/>
              </a:rPr>
              <a:t> </a:t>
            </a:r>
            <a:r>
              <a:rPr sz="2000" spc="-10" dirty="0">
                <a:solidFill>
                  <a:srgbClr val="009A9A"/>
                </a:solidFill>
                <a:latin typeface="Arial MT"/>
                <a:cs typeface="Arial MT"/>
              </a:rPr>
              <a:t>where</a:t>
            </a:r>
            <a:r>
              <a:rPr sz="2000" spc="10" dirty="0">
                <a:solidFill>
                  <a:srgbClr val="009A9A"/>
                </a:solidFill>
                <a:latin typeface="Arial MT"/>
                <a:cs typeface="Arial MT"/>
              </a:rPr>
              <a:t> </a:t>
            </a:r>
            <a:r>
              <a:rPr sz="2000" spc="-10" dirty="0">
                <a:solidFill>
                  <a:srgbClr val="009A9A"/>
                </a:solidFill>
                <a:latin typeface="Arial MT"/>
                <a:cs typeface="Arial MT"/>
              </a:rPr>
              <a:t>events</a:t>
            </a:r>
            <a:r>
              <a:rPr sz="2000" spc="10" dirty="0">
                <a:solidFill>
                  <a:srgbClr val="009A9A"/>
                </a:solidFill>
                <a:latin typeface="Arial MT"/>
                <a:cs typeface="Arial MT"/>
              </a:rPr>
              <a:t> </a:t>
            </a:r>
            <a:r>
              <a:rPr sz="2000" spc="-5" dirty="0">
                <a:solidFill>
                  <a:srgbClr val="009A9A"/>
                </a:solidFill>
                <a:latin typeface="Arial MT"/>
                <a:cs typeface="Arial MT"/>
              </a:rPr>
              <a:t>happen,</a:t>
            </a:r>
            <a:r>
              <a:rPr sz="2000" dirty="0">
                <a:solidFill>
                  <a:srgbClr val="009A9A"/>
                </a:solidFill>
                <a:latin typeface="Arial MT"/>
                <a:cs typeface="Arial MT"/>
              </a:rPr>
              <a:t> </a:t>
            </a:r>
            <a:r>
              <a:rPr sz="2000" spc="-10" dirty="0">
                <a:solidFill>
                  <a:srgbClr val="009A9A"/>
                </a:solidFill>
                <a:latin typeface="Arial MT"/>
                <a:cs typeface="Arial MT"/>
              </a:rPr>
              <a:t>change</a:t>
            </a:r>
            <a:r>
              <a:rPr sz="2000" spc="5"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5" dirty="0">
                <a:solidFill>
                  <a:srgbClr val="009A9A"/>
                </a:solidFill>
                <a:latin typeface="Arial MT"/>
                <a:cs typeface="Arial MT"/>
              </a:rPr>
              <a:t>state</a:t>
            </a:r>
            <a:r>
              <a:rPr sz="2000" spc="5" dirty="0">
                <a:solidFill>
                  <a:srgbClr val="009A9A"/>
                </a:solidFill>
                <a:latin typeface="Arial MT"/>
                <a:cs typeface="Arial MT"/>
              </a:rPr>
              <a:t> </a:t>
            </a:r>
            <a:r>
              <a:rPr sz="2000" spc="-5" dirty="0">
                <a:solidFill>
                  <a:srgbClr val="009A9A"/>
                </a:solidFill>
                <a:latin typeface="Arial MT"/>
                <a:cs typeface="Arial MT"/>
              </a:rPr>
              <a:t>as</a:t>
            </a:r>
            <a:r>
              <a:rPr sz="2000" spc="5" dirty="0">
                <a:solidFill>
                  <a:srgbClr val="009A9A"/>
                </a:solidFill>
                <a:latin typeface="Arial MT"/>
                <a:cs typeface="Arial MT"/>
              </a:rPr>
              <a:t> </a:t>
            </a:r>
            <a:r>
              <a:rPr sz="2000" spc="-5" dirty="0">
                <a:solidFill>
                  <a:srgbClr val="009A9A"/>
                </a:solidFill>
                <a:latin typeface="Arial MT"/>
                <a:cs typeface="Arial MT"/>
              </a:rPr>
              <a:t>a</a:t>
            </a:r>
            <a:r>
              <a:rPr sz="2000" dirty="0">
                <a:solidFill>
                  <a:srgbClr val="009A9A"/>
                </a:solidFill>
                <a:latin typeface="Arial MT"/>
                <a:cs typeface="Arial MT"/>
              </a:rPr>
              <a:t> </a:t>
            </a:r>
            <a:r>
              <a:rPr sz="2000" spc="-10" dirty="0">
                <a:solidFill>
                  <a:srgbClr val="009A9A"/>
                </a:solidFill>
                <a:latin typeface="Arial MT"/>
                <a:cs typeface="Arial MT"/>
              </a:rPr>
              <a:t>result </a:t>
            </a:r>
            <a:r>
              <a:rPr sz="2000" spc="-540" dirty="0">
                <a:solidFill>
                  <a:srgbClr val="009A9A"/>
                </a:solidFill>
                <a:latin typeface="Arial MT"/>
                <a:cs typeface="Arial MT"/>
              </a:rPr>
              <a:t> </a:t>
            </a:r>
            <a:r>
              <a:rPr sz="2000" spc="-5" dirty="0">
                <a:solidFill>
                  <a:srgbClr val="009A9A"/>
                </a:solidFill>
                <a:latin typeface="Arial MT"/>
                <a:cs typeface="Arial MT"/>
              </a:rPr>
              <a:t>of its</a:t>
            </a:r>
            <a:r>
              <a:rPr sz="2000" dirty="0">
                <a:solidFill>
                  <a:srgbClr val="009A9A"/>
                </a:solidFill>
                <a:latin typeface="Arial MT"/>
                <a:cs typeface="Arial MT"/>
              </a:rPr>
              <a:t> </a:t>
            </a:r>
            <a:r>
              <a:rPr sz="2000" spc="-10" dirty="0">
                <a:solidFill>
                  <a:srgbClr val="009A9A"/>
                </a:solidFill>
                <a:latin typeface="Arial MT"/>
                <a:cs typeface="Arial MT"/>
              </a:rPr>
              <a:t>operations</a:t>
            </a:r>
            <a:r>
              <a:rPr sz="2000" dirty="0">
                <a:solidFill>
                  <a:srgbClr val="009A9A"/>
                </a:solidFill>
                <a:latin typeface="Arial MT"/>
                <a:cs typeface="Arial MT"/>
              </a:rPr>
              <a:t> </a:t>
            </a:r>
            <a:r>
              <a:rPr sz="2000" spc="-5" dirty="0">
                <a:solidFill>
                  <a:srgbClr val="009A9A"/>
                </a:solidFill>
                <a:latin typeface="Arial MT"/>
                <a:cs typeface="Arial MT"/>
              </a:rPr>
              <a:t>being</a:t>
            </a:r>
            <a:r>
              <a:rPr sz="2000" dirty="0">
                <a:solidFill>
                  <a:srgbClr val="009A9A"/>
                </a:solidFill>
                <a:latin typeface="Arial MT"/>
                <a:cs typeface="Arial MT"/>
              </a:rPr>
              <a:t> </a:t>
            </a:r>
            <a:r>
              <a:rPr sz="2000" spc="-5" dirty="0">
                <a:solidFill>
                  <a:srgbClr val="009A9A"/>
                </a:solidFill>
                <a:latin typeface="Arial MT"/>
                <a:cs typeface="Arial MT"/>
              </a:rPr>
              <a:t>invoked</a:t>
            </a:r>
            <a:endParaRPr sz="2000">
              <a:latin typeface="Arial MT"/>
              <a:cs typeface="Arial MT"/>
            </a:endParaRPr>
          </a:p>
          <a:p>
            <a:pPr marL="355600" indent="-342900">
              <a:lnSpc>
                <a:spcPct val="100000"/>
              </a:lnSpc>
              <a:spcBef>
                <a:spcPts val="475"/>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Events:</a:t>
            </a:r>
            <a:r>
              <a:rPr sz="2000" dirty="0">
                <a:solidFill>
                  <a:srgbClr val="009A9A"/>
                </a:solidFill>
                <a:latin typeface="Arial MT"/>
                <a:cs typeface="Arial MT"/>
              </a:rPr>
              <a:t> </a:t>
            </a:r>
            <a:r>
              <a:rPr sz="2000" spc="-10" dirty="0">
                <a:solidFill>
                  <a:srgbClr val="009A9A"/>
                </a:solidFill>
                <a:latin typeface="Arial MT"/>
                <a:cs typeface="Arial MT"/>
              </a:rPr>
              <a:t>occurs</a:t>
            </a:r>
            <a:r>
              <a:rPr sz="2000" spc="5" dirty="0">
                <a:solidFill>
                  <a:srgbClr val="009A9A"/>
                </a:solidFill>
                <a:latin typeface="Arial MT"/>
                <a:cs typeface="Arial MT"/>
              </a:rPr>
              <a:t> </a:t>
            </a:r>
            <a:r>
              <a:rPr sz="2000" spc="-5" dirty="0">
                <a:solidFill>
                  <a:srgbClr val="009A9A"/>
                </a:solidFill>
                <a:latin typeface="Arial MT"/>
                <a:cs typeface="Arial MT"/>
              </a:rPr>
              <a:t>in</a:t>
            </a:r>
            <a:r>
              <a:rPr sz="2000" spc="5" dirty="0">
                <a:solidFill>
                  <a:srgbClr val="009A9A"/>
                </a:solidFill>
                <a:latin typeface="Arial MT"/>
                <a:cs typeface="Arial MT"/>
              </a:rPr>
              <a:t> </a:t>
            </a: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object</a:t>
            </a:r>
            <a:r>
              <a:rPr sz="2000" spc="5"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10" dirty="0">
                <a:solidFill>
                  <a:srgbClr val="009A9A"/>
                </a:solidFill>
                <a:latin typeface="Arial MT"/>
                <a:cs typeface="Arial MT"/>
              </a:rPr>
              <a:t>interest</a:t>
            </a:r>
            <a:endParaRPr sz="2000">
              <a:latin typeface="Arial MT"/>
              <a:cs typeface="Arial MT"/>
            </a:endParaRPr>
          </a:p>
          <a:p>
            <a:pPr marL="355600" indent="-342900">
              <a:lnSpc>
                <a:spcPct val="100000"/>
              </a:lnSpc>
              <a:spcBef>
                <a:spcPts val="475"/>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Notification:</a:t>
            </a:r>
            <a:r>
              <a:rPr sz="2000" spc="5" dirty="0">
                <a:solidFill>
                  <a:srgbClr val="009A9A"/>
                </a:solidFill>
                <a:latin typeface="Arial MT"/>
                <a:cs typeface="Arial MT"/>
              </a:rPr>
              <a:t> </a:t>
            </a:r>
            <a:r>
              <a:rPr sz="2000" spc="-5" dirty="0">
                <a:solidFill>
                  <a:srgbClr val="009A9A"/>
                </a:solidFill>
                <a:latin typeface="Arial MT"/>
                <a:cs typeface="Arial MT"/>
              </a:rPr>
              <a:t>an</a:t>
            </a:r>
            <a:r>
              <a:rPr sz="2000" spc="10" dirty="0">
                <a:solidFill>
                  <a:srgbClr val="009A9A"/>
                </a:solidFill>
                <a:latin typeface="Arial MT"/>
                <a:cs typeface="Arial MT"/>
              </a:rPr>
              <a:t> </a:t>
            </a:r>
            <a:r>
              <a:rPr sz="2000" spc="-10" dirty="0">
                <a:solidFill>
                  <a:srgbClr val="009A9A"/>
                </a:solidFill>
                <a:latin typeface="Arial MT"/>
                <a:cs typeface="Arial MT"/>
              </a:rPr>
              <a:t>object</a:t>
            </a:r>
            <a:r>
              <a:rPr sz="2000" spc="5" dirty="0">
                <a:solidFill>
                  <a:srgbClr val="009A9A"/>
                </a:solidFill>
                <a:latin typeface="Arial MT"/>
                <a:cs typeface="Arial MT"/>
              </a:rPr>
              <a:t> </a:t>
            </a:r>
            <a:r>
              <a:rPr sz="2000" spc="-5" dirty="0">
                <a:solidFill>
                  <a:srgbClr val="009A9A"/>
                </a:solidFill>
                <a:latin typeface="Arial MT"/>
                <a:cs typeface="Arial MT"/>
              </a:rPr>
              <a:t>containing</a:t>
            </a:r>
            <a:r>
              <a:rPr sz="2000" spc="15" dirty="0">
                <a:solidFill>
                  <a:srgbClr val="009A9A"/>
                </a:solidFill>
                <a:latin typeface="Arial MT"/>
                <a:cs typeface="Arial MT"/>
              </a:rPr>
              <a:t> </a:t>
            </a:r>
            <a:r>
              <a:rPr sz="2000" spc="-10" dirty="0">
                <a:solidFill>
                  <a:srgbClr val="009A9A"/>
                </a:solidFill>
                <a:latin typeface="Arial MT"/>
                <a:cs typeface="Arial MT"/>
              </a:rPr>
              <a:t>information</a:t>
            </a:r>
            <a:r>
              <a:rPr sz="2000" spc="5" dirty="0">
                <a:solidFill>
                  <a:srgbClr val="009A9A"/>
                </a:solidFill>
                <a:latin typeface="Arial MT"/>
                <a:cs typeface="Arial MT"/>
              </a:rPr>
              <a:t> </a:t>
            </a:r>
            <a:r>
              <a:rPr sz="2000" spc="-5" dirty="0">
                <a:solidFill>
                  <a:srgbClr val="009A9A"/>
                </a:solidFill>
                <a:latin typeface="Arial MT"/>
                <a:cs typeface="Arial MT"/>
              </a:rPr>
              <a:t>about</a:t>
            </a:r>
            <a:r>
              <a:rPr sz="2000" spc="10" dirty="0">
                <a:solidFill>
                  <a:srgbClr val="009A9A"/>
                </a:solidFill>
                <a:latin typeface="Arial MT"/>
                <a:cs typeface="Arial MT"/>
              </a:rPr>
              <a:t> </a:t>
            </a:r>
            <a:r>
              <a:rPr sz="2000" spc="-5" dirty="0">
                <a:solidFill>
                  <a:srgbClr val="009A9A"/>
                </a:solidFill>
                <a:latin typeface="Arial MT"/>
                <a:cs typeface="Arial MT"/>
              </a:rPr>
              <a:t>an</a:t>
            </a:r>
            <a:r>
              <a:rPr sz="2000" spc="10" dirty="0">
                <a:solidFill>
                  <a:srgbClr val="009A9A"/>
                </a:solidFill>
                <a:latin typeface="Arial MT"/>
                <a:cs typeface="Arial MT"/>
              </a:rPr>
              <a:t> </a:t>
            </a:r>
            <a:r>
              <a:rPr sz="2000" spc="-10" dirty="0">
                <a:solidFill>
                  <a:srgbClr val="009A9A"/>
                </a:solidFill>
                <a:latin typeface="Arial MT"/>
                <a:cs typeface="Arial MT"/>
              </a:rPr>
              <a:t>event</a:t>
            </a:r>
            <a:endParaRPr sz="2000">
              <a:latin typeface="Arial MT"/>
              <a:cs typeface="Arial MT"/>
            </a:endParaRPr>
          </a:p>
          <a:p>
            <a:pPr marL="355600" indent="-342900">
              <a:lnSpc>
                <a:spcPct val="100000"/>
              </a:lnSpc>
              <a:spcBef>
                <a:spcPts val="470"/>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Subscriber:</a:t>
            </a:r>
            <a:r>
              <a:rPr sz="2000" spc="20" dirty="0">
                <a:solidFill>
                  <a:srgbClr val="009A9A"/>
                </a:solidFill>
                <a:latin typeface="Arial MT"/>
                <a:cs typeface="Arial MT"/>
              </a:rPr>
              <a:t> </a:t>
            </a:r>
            <a:r>
              <a:rPr sz="2000" spc="-10" dirty="0">
                <a:solidFill>
                  <a:srgbClr val="009A9A"/>
                </a:solidFill>
                <a:latin typeface="Arial MT"/>
                <a:cs typeface="Arial MT"/>
              </a:rPr>
              <a:t>registers</a:t>
            </a:r>
            <a:r>
              <a:rPr sz="2000" spc="20" dirty="0">
                <a:solidFill>
                  <a:srgbClr val="009A9A"/>
                </a:solidFill>
                <a:latin typeface="Arial MT"/>
                <a:cs typeface="Arial MT"/>
              </a:rPr>
              <a:t> </a:t>
            </a:r>
            <a:r>
              <a:rPr sz="2000" spc="-10" dirty="0">
                <a:solidFill>
                  <a:srgbClr val="009A9A"/>
                </a:solidFill>
                <a:latin typeface="Arial MT"/>
                <a:cs typeface="Arial MT"/>
              </a:rPr>
              <a:t>interest</a:t>
            </a:r>
            <a:r>
              <a:rPr sz="2000" spc="20" dirty="0">
                <a:solidFill>
                  <a:srgbClr val="009A9A"/>
                </a:solidFill>
                <a:latin typeface="Arial MT"/>
                <a:cs typeface="Arial MT"/>
              </a:rPr>
              <a:t> </a:t>
            </a:r>
            <a:r>
              <a:rPr sz="2000" spc="-5" dirty="0">
                <a:solidFill>
                  <a:srgbClr val="009A9A"/>
                </a:solidFill>
                <a:latin typeface="Arial MT"/>
                <a:cs typeface="Arial MT"/>
              </a:rPr>
              <a:t>and</a:t>
            </a:r>
            <a:r>
              <a:rPr sz="2000" spc="20" dirty="0">
                <a:solidFill>
                  <a:srgbClr val="009A9A"/>
                </a:solidFill>
                <a:latin typeface="Arial MT"/>
                <a:cs typeface="Arial MT"/>
              </a:rPr>
              <a:t> </a:t>
            </a:r>
            <a:r>
              <a:rPr sz="2000" spc="-10" dirty="0">
                <a:solidFill>
                  <a:srgbClr val="009A9A"/>
                </a:solidFill>
                <a:latin typeface="Arial MT"/>
                <a:cs typeface="Arial MT"/>
              </a:rPr>
              <a:t>receives</a:t>
            </a:r>
            <a:r>
              <a:rPr sz="2000" spc="20" dirty="0">
                <a:solidFill>
                  <a:srgbClr val="009A9A"/>
                </a:solidFill>
                <a:latin typeface="Arial MT"/>
                <a:cs typeface="Arial MT"/>
              </a:rPr>
              <a:t> </a:t>
            </a:r>
            <a:r>
              <a:rPr sz="2000" spc="-10" dirty="0">
                <a:solidFill>
                  <a:srgbClr val="009A9A"/>
                </a:solidFill>
                <a:latin typeface="Arial MT"/>
                <a:cs typeface="Arial MT"/>
              </a:rPr>
              <a:t>notifications</a:t>
            </a:r>
            <a:endParaRPr sz="2000">
              <a:latin typeface="Arial MT"/>
              <a:cs typeface="Arial MT"/>
            </a:endParaRPr>
          </a:p>
          <a:p>
            <a:pPr marL="355600" indent="-342900">
              <a:lnSpc>
                <a:spcPct val="100000"/>
              </a:lnSpc>
              <a:spcBef>
                <a:spcPts val="480"/>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Publisher:</a:t>
            </a:r>
            <a:r>
              <a:rPr sz="2000" spc="15" dirty="0">
                <a:solidFill>
                  <a:srgbClr val="009A9A"/>
                </a:solidFill>
                <a:latin typeface="Arial MT"/>
                <a:cs typeface="Arial MT"/>
              </a:rPr>
              <a:t> </a:t>
            </a:r>
            <a:r>
              <a:rPr sz="2000" spc="-10" dirty="0">
                <a:solidFill>
                  <a:srgbClr val="009A9A"/>
                </a:solidFill>
                <a:latin typeface="Arial MT"/>
                <a:cs typeface="Arial MT"/>
              </a:rPr>
              <a:t>generate</a:t>
            </a:r>
            <a:r>
              <a:rPr sz="2000" spc="20" dirty="0">
                <a:solidFill>
                  <a:srgbClr val="009A9A"/>
                </a:solidFill>
                <a:latin typeface="Arial MT"/>
                <a:cs typeface="Arial MT"/>
              </a:rPr>
              <a:t> </a:t>
            </a:r>
            <a:r>
              <a:rPr sz="2000" spc="-10" dirty="0">
                <a:solidFill>
                  <a:srgbClr val="009A9A"/>
                </a:solidFill>
                <a:latin typeface="Arial MT"/>
                <a:cs typeface="Arial MT"/>
              </a:rPr>
              <a:t>notifications,</a:t>
            </a:r>
            <a:r>
              <a:rPr sz="2000" spc="40" dirty="0">
                <a:solidFill>
                  <a:srgbClr val="009A9A"/>
                </a:solidFill>
                <a:latin typeface="Arial MT"/>
                <a:cs typeface="Arial MT"/>
              </a:rPr>
              <a:t> </a:t>
            </a:r>
            <a:r>
              <a:rPr sz="2000" spc="-10" dirty="0">
                <a:solidFill>
                  <a:srgbClr val="009A9A"/>
                </a:solidFill>
                <a:latin typeface="Arial MT"/>
                <a:cs typeface="Arial MT"/>
              </a:rPr>
              <a:t>usually</a:t>
            </a:r>
            <a:r>
              <a:rPr sz="2000" spc="15" dirty="0">
                <a:solidFill>
                  <a:srgbClr val="009A9A"/>
                </a:solidFill>
                <a:latin typeface="Arial MT"/>
                <a:cs typeface="Arial MT"/>
              </a:rPr>
              <a:t> </a:t>
            </a:r>
            <a:r>
              <a:rPr sz="2000" spc="-5" dirty="0">
                <a:solidFill>
                  <a:srgbClr val="009A9A"/>
                </a:solidFill>
                <a:latin typeface="Arial MT"/>
                <a:cs typeface="Arial MT"/>
              </a:rPr>
              <a:t>an</a:t>
            </a:r>
            <a:r>
              <a:rPr sz="2000" spc="20" dirty="0">
                <a:solidFill>
                  <a:srgbClr val="009A9A"/>
                </a:solidFill>
                <a:latin typeface="Arial MT"/>
                <a:cs typeface="Arial MT"/>
              </a:rPr>
              <a:t> </a:t>
            </a:r>
            <a:r>
              <a:rPr sz="2000" spc="-10" dirty="0">
                <a:solidFill>
                  <a:srgbClr val="009A9A"/>
                </a:solidFill>
                <a:latin typeface="Arial MT"/>
                <a:cs typeface="Arial MT"/>
              </a:rPr>
              <a:t>object</a:t>
            </a:r>
            <a:r>
              <a:rPr sz="2000" spc="20" dirty="0">
                <a:solidFill>
                  <a:srgbClr val="009A9A"/>
                </a:solidFill>
                <a:latin typeface="Arial MT"/>
                <a:cs typeface="Arial MT"/>
              </a:rPr>
              <a:t> </a:t>
            </a:r>
            <a:r>
              <a:rPr sz="2000" spc="-5" dirty="0">
                <a:solidFill>
                  <a:srgbClr val="009A9A"/>
                </a:solidFill>
                <a:latin typeface="Arial MT"/>
                <a:cs typeface="Arial MT"/>
              </a:rPr>
              <a:t>of</a:t>
            </a:r>
            <a:r>
              <a:rPr sz="2000" spc="15" dirty="0">
                <a:solidFill>
                  <a:srgbClr val="009A9A"/>
                </a:solidFill>
                <a:latin typeface="Arial MT"/>
                <a:cs typeface="Arial MT"/>
              </a:rPr>
              <a:t> </a:t>
            </a:r>
            <a:r>
              <a:rPr sz="2000" spc="-10" dirty="0">
                <a:solidFill>
                  <a:srgbClr val="009A9A"/>
                </a:solidFill>
                <a:latin typeface="Arial MT"/>
                <a:cs typeface="Arial MT"/>
              </a:rPr>
              <a:t>interest</a:t>
            </a:r>
            <a:endParaRPr sz="2000">
              <a:latin typeface="Arial MT"/>
              <a:cs typeface="Arial MT"/>
            </a:endParaRPr>
          </a:p>
          <a:p>
            <a:pPr marL="355600" marR="5080" indent="-342900">
              <a:lnSpc>
                <a:spcPct val="100000"/>
              </a:lnSpc>
              <a:spcBef>
                <a:spcPts val="475"/>
              </a:spcBef>
              <a:buClr>
                <a:srgbClr val="FF9A65"/>
              </a:buClr>
              <a:buSzPct val="60000"/>
              <a:buFont typeface="Wingdings"/>
              <a:buChar char=""/>
              <a:tabLst>
                <a:tab pos="354965" algn="l"/>
                <a:tab pos="355600" algn="l"/>
              </a:tabLst>
            </a:pPr>
            <a:r>
              <a:rPr sz="2000" spc="-5" dirty="0">
                <a:solidFill>
                  <a:srgbClr val="009A9A"/>
                </a:solidFill>
                <a:latin typeface="Arial MT"/>
                <a:cs typeface="Arial MT"/>
              </a:rPr>
              <a:t>Observer</a:t>
            </a:r>
            <a:r>
              <a:rPr sz="2000" spc="15" dirty="0">
                <a:solidFill>
                  <a:srgbClr val="009A9A"/>
                </a:solidFill>
                <a:latin typeface="Arial MT"/>
                <a:cs typeface="Arial MT"/>
              </a:rPr>
              <a:t> </a:t>
            </a:r>
            <a:r>
              <a:rPr sz="2000" spc="-10" dirty="0">
                <a:solidFill>
                  <a:srgbClr val="009A9A"/>
                </a:solidFill>
                <a:latin typeface="Arial MT"/>
                <a:cs typeface="Arial MT"/>
              </a:rPr>
              <a:t>objects:</a:t>
            </a:r>
            <a:r>
              <a:rPr sz="2000" spc="15" dirty="0">
                <a:solidFill>
                  <a:srgbClr val="009A9A"/>
                </a:solidFill>
                <a:latin typeface="Arial MT"/>
                <a:cs typeface="Arial MT"/>
              </a:rPr>
              <a:t> </a:t>
            </a:r>
            <a:r>
              <a:rPr sz="2000" spc="-10" dirty="0">
                <a:solidFill>
                  <a:srgbClr val="009A9A"/>
                </a:solidFill>
                <a:latin typeface="Arial MT"/>
                <a:cs typeface="Arial MT"/>
              </a:rPr>
              <a:t>decouple</a:t>
            </a:r>
            <a:r>
              <a:rPr sz="2000" spc="15" dirty="0">
                <a:solidFill>
                  <a:srgbClr val="009A9A"/>
                </a:solidFill>
                <a:latin typeface="Arial MT"/>
                <a:cs typeface="Arial MT"/>
              </a:rPr>
              <a:t> </a:t>
            </a:r>
            <a:r>
              <a:rPr sz="2000" spc="-5" dirty="0">
                <a:solidFill>
                  <a:srgbClr val="009A9A"/>
                </a:solidFill>
                <a:latin typeface="Arial MT"/>
                <a:cs typeface="Arial MT"/>
              </a:rPr>
              <a:t>an</a:t>
            </a:r>
            <a:r>
              <a:rPr sz="2000" spc="15" dirty="0">
                <a:solidFill>
                  <a:srgbClr val="009A9A"/>
                </a:solidFill>
                <a:latin typeface="Arial MT"/>
                <a:cs typeface="Arial MT"/>
              </a:rPr>
              <a:t> </a:t>
            </a:r>
            <a:r>
              <a:rPr sz="2000" spc="-10" dirty="0">
                <a:solidFill>
                  <a:srgbClr val="009A9A"/>
                </a:solidFill>
                <a:latin typeface="Arial MT"/>
                <a:cs typeface="Arial MT"/>
              </a:rPr>
              <a:t>object</a:t>
            </a:r>
            <a:r>
              <a:rPr sz="2000" spc="20" dirty="0">
                <a:solidFill>
                  <a:srgbClr val="009A9A"/>
                </a:solidFill>
                <a:latin typeface="Arial MT"/>
                <a:cs typeface="Arial MT"/>
              </a:rPr>
              <a:t> </a:t>
            </a:r>
            <a:r>
              <a:rPr sz="2000" spc="-5" dirty="0">
                <a:solidFill>
                  <a:srgbClr val="009A9A"/>
                </a:solidFill>
                <a:latin typeface="Arial MT"/>
                <a:cs typeface="Arial MT"/>
              </a:rPr>
              <a:t>of</a:t>
            </a:r>
            <a:r>
              <a:rPr sz="2000" spc="15" dirty="0">
                <a:solidFill>
                  <a:srgbClr val="009A9A"/>
                </a:solidFill>
                <a:latin typeface="Arial MT"/>
                <a:cs typeface="Arial MT"/>
              </a:rPr>
              <a:t> </a:t>
            </a:r>
            <a:r>
              <a:rPr sz="2000" spc="-10" dirty="0">
                <a:solidFill>
                  <a:srgbClr val="009A9A"/>
                </a:solidFill>
                <a:latin typeface="Arial MT"/>
                <a:cs typeface="Arial MT"/>
              </a:rPr>
              <a:t>interest</a:t>
            </a:r>
            <a:r>
              <a:rPr sz="2000" spc="10" dirty="0">
                <a:solidFill>
                  <a:srgbClr val="009A9A"/>
                </a:solidFill>
                <a:latin typeface="Arial MT"/>
                <a:cs typeface="Arial MT"/>
              </a:rPr>
              <a:t> </a:t>
            </a:r>
            <a:r>
              <a:rPr sz="2000" spc="-5" dirty="0">
                <a:solidFill>
                  <a:srgbClr val="009A9A"/>
                </a:solidFill>
                <a:latin typeface="Arial MT"/>
                <a:cs typeface="Arial MT"/>
              </a:rPr>
              <a:t>from</a:t>
            </a:r>
            <a:r>
              <a:rPr sz="2000" spc="15" dirty="0">
                <a:solidFill>
                  <a:srgbClr val="009A9A"/>
                </a:solidFill>
                <a:latin typeface="Arial MT"/>
                <a:cs typeface="Arial MT"/>
              </a:rPr>
              <a:t> </a:t>
            </a:r>
            <a:r>
              <a:rPr sz="2000" spc="-5" dirty="0">
                <a:solidFill>
                  <a:srgbClr val="009A9A"/>
                </a:solidFill>
                <a:latin typeface="Arial MT"/>
                <a:cs typeface="Arial MT"/>
              </a:rPr>
              <a:t>its</a:t>
            </a:r>
            <a:r>
              <a:rPr sz="2000" spc="10" dirty="0">
                <a:solidFill>
                  <a:srgbClr val="009A9A"/>
                </a:solidFill>
                <a:latin typeface="Arial MT"/>
                <a:cs typeface="Arial MT"/>
              </a:rPr>
              <a:t> </a:t>
            </a:r>
            <a:r>
              <a:rPr sz="2000" spc="-10" dirty="0">
                <a:solidFill>
                  <a:srgbClr val="009A9A"/>
                </a:solidFill>
                <a:latin typeface="Arial MT"/>
                <a:cs typeface="Arial MT"/>
              </a:rPr>
              <a:t>subscribers</a:t>
            </a:r>
            <a:r>
              <a:rPr sz="2000" spc="15" dirty="0">
                <a:solidFill>
                  <a:srgbClr val="009A9A"/>
                </a:solidFill>
                <a:latin typeface="Arial MT"/>
                <a:cs typeface="Arial MT"/>
              </a:rPr>
              <a:t> </a:t>
            </a:r>
            <a:r>
              <a:rPr sz="2000" spc="-10" dirty="0">
                <a:solidFill>
                  <a:srgbClr val="009A9A"/>
                </a:solidFill>
                <a:latin typeface="Arial MT"/>
                <a:cs typeface="Arial MT"/>
              </a:rPr>
              <a:t>(not </a:t>
            </a:r>
            <a:r>
              <a:rPr sz="2000" spc="-545" dirty="0">
                <a:solidFill>
                  <a:srgbClr val="009A9A"/>
                </a:solidFill>
                <a:latin typeface="Arial MT"/>
                <a:cs typeface="Arial MT"/>
              </a:rPr>
              <a:t> </a:t>
            </a:r>
            <a:r>
              <a:rPr sz="2000" spc="-10" dirty="0">
                <a:solidFill>
                  <a:srgbClr val="009A9A"/>
                </a:solidFill>
                <a:latin typeface="Arial MT"/>
                <a:cs typeface="Arial MT"/>
              </a:rPr>
              <a:t>important)</a:t>
            </a:r>
            <a:endParaRPr sz="2000">
              <a:latin typeface="Arial MT"/>
              <a:cs typeface="Arial MT"/>
            </a:endParaRPr>
          </a:p>
        </p:txBody>
      </p:sp>
    </p:spTree>
    <p:extLst>
      <p:ext uri="{BB962C8B-B14F-4D97-AF65-F5344CB8AC3E}">
        <p14:creationId xmlns:p14="http://schemas.microsoft.com/office/powerpoint/2010/main" val="1668430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8527" y="367600"/>
            <a:ext cx="5648325" cy="635635"/>
          </a:xfrm>
          <a:prstGeom prst="rect">
            <a:avLst/>
          </a:prstGeom>
        </p:spPr>
        <p:txBody>
          <a:bodyPr vert="horz" wrap="square" lIns="0" tIns="12700" rIns="0" bIns="0" rtlCol="0">
            <a:spAutoFit/>
          </a:bodyPr>
          <a:lstStyle/>
          <a:p>
            <a:pPr marL="12700">
              <a:lnSpc>
                <a:spcPct val="100000"/>
              </a:lnSpc>
              <a:spcBef>
                <a:spcPts val="100"/>
              </a:spcBef>
            </a:pPr>
            <a:r>
              <a:rPr spc="-400" dirty="0"/>
              <a:t>Events</a:t>
            </a:r>
            <a:r>
              <a:rPr spc="-204" dirty="0"/>
              <a:t> </a:t>
            </a:r>
            <a:r>
              <a:rPr spc="-425" dirty="0"/>
              <a:t>an</a:t>
            </a:r>
            <a:r>
              <a:rPr spc="-440" dirty="0"/>
              <a:t>d</a:t>
            </a:r>
            <a:r>
              <a:rPr spc="-204" dirty="0"/>
              <a:t> </a:t>
            </a:r>
            <a:r>
              <a:rPr spc="-335" dirty="0"/>
              <a:t>notifications</a:t>
            </a:r>
          </a:p>
        </p:txBody>
      </p:sp>
      <p:grpSp>
        <p:nvGrpSpPr>
          <p:cNvPr id="3" name="object 3"/>
          <p:cNvGrpSpPr/>
          <p:nvPr/>
        </p:nvGrpSpPr>
        <p:grpSpPr>
          <a:xfrm>
            <a:off x="6044947" y="4133851"/>
            <a:ext cx="3137535" cy="167005"/>
            <a:chOff x="4520946" y="4133850"/>
            <a:chExt cx="3137535" cy="167005"/>
          </a:xfrm>
        </p:grpSpPr>
        <p:pic>
          <p:nvPicPr>
            <p:cNvPr id="4" name="object 4"/>
            <p:cNvPicPr/>
            <p:nvPr/>
          </p:nvPicPr>
          <p:blipFill>
            <a:blip r:embed="rId2" cstate="print"/>
            <a:stretch>
              <a:fillRect/>
            </a:stretch>
          </p:blipFill>
          <p:spPr>
            <a:xfrm>
              <a:off x="7517130" y="4133850"/>
              <a:ext cx="140970" cy="166877"/>
            </a:xfrm>
            <a:prstGeom prst="rect">
              <a:avLst/>
            </a:prstGeom>
          </p:spPr>
        </p:pic>
        <p:sp>
          <p:nvSpPr>
            <p:cNvPr id="5" name="object 5"/>
            <p:cNvSpPr/>
            <p:nvPr/>
          </p:nvSpPr>
          <p:spPr>
            <a:xfrm>
              <a:off x="4539996" y="4205477"/>
              <a:ext cx="3030855" cy="16510"/>
            </a:xfrm>
            <a:custGeom>
              <a:avLst/>
              <a:gdLst/>
              <a:ahLst/>
              <a:cxnLst/>
              <a:rect l="l" t="t" r="r" b="b"/>
              <a:pathLst>
                <a:path w="3030854" h="16510">
                  <a:moveTo>
                    <a:pt x="3030474" y="16001"/>
                  </a:moveTo>
                  <a:lnTo>
                    <a:pt x="0" y="0"/>
                  </a:lnTo>
                </a:path>
              </a:pathLst>
            </a:custGeom>
            <a:ln w="38100">
              <a:solidFill>
                <a:srgbClr val="000000"/>
              </a:solidFill>
            </a:ln>
          </p:spPr>
          <p:txBody>
            <a:bodyPr wrap="square" lIns="0" tIns="0" rIns="0" bIns="0" rtlCol="0"/>
            <a:lstStyle/>
            <a:p>
              <a:endParaRPr sz="1800"/>
            </a:p>
          </p:txBody>
        </p:sp>
      </p:grpSp>
      <p:sp>
        <p:nvSpPr>
          <p:cNvPr id="6" name="object 6"/>
          <p:cNvSpPr txBox="1"/>
          <p:nvPr/>
        </p:nvSpPr>
        <p:spPr>
          <a:xfrm>
            <a:off x="8899653" y="4865623"/>
            <a:ext cx="102171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subscriber</a:t>
            </a:r>
            <a:endParaRPr sz="1700">
              <a:latin typeface="Arial MT"/>
              <a:cs typeface="Arial MT"/>
            </a:endParaRPr>
          </a:p>
        </p:txBody>
      </p:sp>
      <p:sp>
        <p:nvSpPr>
          <p:cNvPr id="7" name="object 7"/>
          <p:cNvSpPr txBox="1"/>
          <p:nvPr/>
        </p:nvSpPr>
        <p:spPr>
          <a:xfrm>
            <a:off x="4575302" y="4865623"/>
            <a:ext cx="86741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observer</a:t>
            </a:r>
            <a:endParaRPr sz="1700">
              <a:latin typeface="Arial MT"/>
              <a:cs typeface="Arial MT"/>
            </a:endParaRPr>
          </a:p>
        </p:txBody>
      </p:sp>
      <p:sp>
        <p:nvSpPr>
          <p:cNvPr id="8" name="object 8"/>
          <p:cNvSpPr txBox="1"/>
          <p:nvPr/>
        </p:nvSpPr>
        <p:spPr>
          <a:xfrm>
            <a:off x="1816090" y="4865623"/>
            <a:ext cx="161544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object</a:t>
            </a:r>
            <a:r>
              <a:rPr sz="1700" spc="-10" dirty="0">
                <a:latin typeface="Arial MT"/>
                <a:cs typeface="Arial MT"/>
              </a:rPr>
              <a:t> </a:t>
            </a:r>
            <a:r>
              <a:rPr sz="1700" spc="-5" dirty="0">
                <a:latin typeface="Arial MT"/>
                <a:cs typeface="Arial MT"/>
              </a:rPr>
              <a:t>of</a:t>
            </a:r>
            <a:r>
              <a:rPr sz="1700" spc="-10" dirty="0">
                <a:latin typeface="Arial MT"/>
                <a:cs typeface="Arial MT"/>
              </a:rPr>
              <a:t> </a:t>
            </a:r>
            <a:r>
              <a:rPr sz="1700" spc="-5" dirty="0">
                <a:latin typeface="Arial MT"/>
                <a:cs typeface="Arial MT"/>
              </a:rPr>
              <a:t>interest</a:t>
            </a:r>
            <a:endParaRPr sz="1700">
              <a:latin typeface="Arial MT"/>
              <a:cs typeface="Arial MT"/>
            </a:endParaRPr>
          </a:p>
        </p:txBody>
      </p:sp>
      <p:grpSp>
        <p:nvGrpSpPr>
          <p:cNvPr id="9" name="object 9"/>
          <p:cNvGrpSpPr/>
          <p:nvPr/>
        </p:nvGrpSpPr>
        <p:grpSpPr>
          <a:xfrm>
            <a:off x="2349817" y="2190751"/>
            <a:ext cx="7264400" cy="3872229"/>
            <a:chOff x="825817" y="2190750"/>
            <a:chExt cx="7264400" cy="3872229"/>
          </a:xfrm>
        </p:grpSpPr>
        <p:pic>
          <p:nvPicPr>
            <p:cNvPr id="10" name="object 10"/>
            <p:cNvPicPr/>
            <p:nvPr/>
          </p:nvPicPr>
          <p:blipFill>
            <a:blip r:embed="rId2" cstate="print"/>
            <a:stretch>
              <a:fillRect/>
            </a:stretch>
          </p:blipFill>
          <p:spPr>
            <a:xfrm>
              <a:off x="4453127" y="4133850"/>
              <a:ext cx="140970" cy="166877"/>
            </a:xfrm>
            <a:prstGeom prst="rect">
              <a:avLst/>
            </a:prstGeom>
          </p:spPr>
        </p:pic>
        <p:sp>
          <p:nvSpPr>
            <p:cNvPr id="11" name="object 11"/>
            <p:cNvSpPr/>
            <p:nvPr/>
          </p:nvSpPr>
          <p:spPr>
            <a:xfrm>
              <a:off x="2684525" y="4205477"/>
              <a:ext cx="1788160" cy="16510"/>
            </a:xfrm>
            <a:custGeom>
              <a:avLst/>
              <a:gdLst/>
              <a:ahLst/>
              <a:cxnLst/>
              <a:rect l="l" t="t" r="r" b="b"/>
              <a:pathLst>
                <a:path w="1788160" h="16510">
                  <a:moveTo>
                    <a:pt x="1787651" y="16001"/>
                  </a:moveTo>
                  <a:lnTo>
                    <a:pt x="0" y="0"/>
                  </a:lnTo>
                </a:path>
              </a:pathLst>
            </a:custGeom>
            <a:ln w="38100">
              <a:solidFill>
                <a:srgbClr val="000000"/>
              </a:solidFill>
            </a:ln>
          </p:spPr>
          <p:txBody>
            <a:bodyPr wrap="square" lIns="0" tIns="0" rIns="0" bIns="0" rtlCol="0"/>
            <a:lstStyle/>
            <a:p>
              <a:endParaRPr sz="1800"/>
            </a:p>
          </p:txBody>
        </p:sp>
        <p:sp>
          <p:nvSpPr>
            <p:cNvPr id="12" name="object 12"/>
            <p:cNvSpPr/>
            <p:nvPr/>
          </p:nvSpPr>
          <p:spPr>
            <a:xfrm>
              <a:off x="7683246" y="4075176"/>
              <a:ext cx="361950" cy="517525"/>
            </a:xfrm>
            <a:custGeom>
              <a:avLst/>
              <a:gdLst/>
              <a:ahLst/>
              <a:cxnLst/>
              <a:rect l="l" t="t" r="r" b="b"/>
              <a:pathLst>
                <a:path w="361950" h="517525">
                  <a:moveTo>
                    <a:pt x="361950" y="407670"/>
                  </a:moveTo>
                  <a:lnTo>
                    <a:pt x="361950" y="109727"/>
                  </a:lnTo>
                  <a:lnTo>
                    <a:pt x="353389" y="66865"/>
                  </a:lnTo>
                  <a:lnTo>
                    <a:pt x="330041" y="32003"/>
                  </a:lnTo>
                  <a:lnTo>
                    <a:pt x="295405" y="8572"/>
                  </a:lnTo>
                  <a:lnTo>
                    <a:pt x="252983" y="0"/>
                  </a:lnTo>
                  <a:lnTo>
                    <a:pt x="109727" y="0"/>
                  </a:lnTo>
                  <a:lnTo>
                    <a:pt x="67186" y="8572"/>
                  </a:lnTo>
                  <a:lnTo>
                    <a:pt x="32289" y="32004"/>
                  </a:lnTo>
                  <a:lnTo>
                    <a:pt x="8679" y="66865"/>
                  </a:lnTo>
                  <a:lnTo>
                    <a:pt x="0" y="109727"/>
                  </a:lnTo>
                  <a:lnTo>
                    <a:pt x="0" y="407670"/>
                  </a:lnTo>
                  <a:lnTo>
                    <a:pt x="8679" y="450532"/>
                  </a:lnTo>
                  <a:lnTo>
                    <a:pt x="32289" y="485394"/>
                  </a:lnTo>
                  <a:lnTo>
                    <a:pt x="67186" y="508825"/>
                  </a:lnTo>
                  <a:lnTo>
                    <a:pt x="109727" y="517398"/>
                  </a:lnTo>
                  <a:lnTo>
                    <a:pt x="252983" y="517398"/>
                  </a:lnTo>
                  <a:lnTo>
                    <a:pt x="295405" y="508825"/>
                  </a:lnTo>
                  <a:lnTo>
                    <a:pt x="330041" y="485393"/>
                  </a:lnTo>
                  <a:lnTo>
                    <a:pt x="353389" y="450532"/>
                  </a:lnTo>
                  <a:lnTo>
                    <a:pt x="361950" y="407670"/>
                  </a:lnTo>
                  <a:close/>
                </a:path>
              </a:pathLst>
            </a:custGeom>
            <a:solidFill>
              <a:srgbClr val="FFDC99"/>
            </a:solidFill>
          </p:spPr>
          <p:txBody>
            <a:bodyPr wrap="square" lIns="0" tIns="0" rIns="0" bIns="0" rtlCol="0"/>
            <a:lstStyle/>
            <a:p>
              <a:endParaRPr sz="1800"/>
            </a:p>
          </p:txBody>
        </p:sp>
        <p:sp>
          <p:nvSpPr>
            <p:cNvPr id="13" name="object 13"/>
            <p:cNvSpPr/>
            <p:nvPr/>
          </p:nvSpPr>
          <p:spPr>
            <a:xfrm>
              <a:off x="7683246" y="4075176"/>
              <a:ext cx="387985" cy="542925"/>
            </a:xfrm>
            <a:custGeom>
              <a:avLst/>
              <a:gdLst/>
              <a:ahLst/>
              <a:cxnLst/>
              <a:rect l="l" t="t" r="r" b="b"/>
              <a:pathLst>
                <a:path w="387984" h="542925">
                  <a:moveTo>
                    <a:pt x="109727" y="0"/>
                  </a:moveTo>
                  <a:lnTo>
                    <a:pt x="67186" y="8572"/>
                  </a:lnTo>
                  <a:lnTo>
                    <a:pt x="32289" y="32004"/>
                  </a:lnTo>
                  <a:lnTo>
                    <a:pt x="8679" y="66865"/>
                  </a:lnTo>
                  <a:lnTo>
                    <a:pt x="0" y="109727"/>
                  </a:lnTo>
                  <a:lnTo>
                    <a:pt x="0" y="433577"/>
                  </a:lnTo>
                  <a:lnTo>
                    <a:pt x="8679" y="475999"/>
                  </a:lnTo>
                  <a:lnTo>
                    <a:pt x="32289" y="510635"/>
                  </a:lnTo>
                  <a:lnTo>
                    <a:pt x="67186" y="533983"/>
                  </a:lnTo>
                  <a:lnTo>
                    <a:pt x="109727" y="542544"/>
                  </a:lnTo>
                  <a:lnTo>
                    <a:pt x="278129" y="542544"/>
                  </a:lnTo>
                  <a:lnTo>
                    <a:pt x="320671" y="533983"/>
                  </a:lnTo>
                  <a:lnTo>
                    <a:pt x="355568" y="510635"/>
                  </a:lnTo>
                  <a:lnTo>
                    <a:pt x="379178" y="475999"/>
                  </a:lnTo>
                  <a:lnTo>
                    <a:pt x="387857" y="433577"/>
                  </a:lnTo>
                  <a:lnTo>
                    <a:pt x="387857" y="109727"/>
                  </a:lnTo>
                  <a:lnTo>
                    <a:pt x="379178" y="66865"/>
                  </a:lnTo>
                  <a:lnTo>
                    <a:pt x="355568" y="32003"/>
                  </a:lnTo>
                  <a:lnTo>
                    <a:pt x="320671" y="8572"/>
                  </a:lnTo>
                  <a:lnTo>
                    <a:pt x="278129" y="0"/>
                  </a:lnTo>
                  <a:lnTo>
                    <a:pt x="109727" y="0"/>
                  </a:lnTo>
                  <a:close/>
                </a:path>
              </a:pathLst>
            </a:custGeom>
            <a:ln w="38100">
              <a:solidFill>
                <a:srgbClr val="FFDC99"/>
              </a:solidFill>
            </a:ln>
          </p:spPr>
          <p:txBody>
            <a:bodyPr wrap="square" lIns="0" tIns="0" rIns="0" bIns="0" rtlCol="0"/>
            <a:lstStyle/>
            <a:p>
              <a:endParaRPr sz="1800"/>
            </a:p>
          </p:txBody>
        </p:sp>
        <p:sp>
          <p:nvSpPr>
            <p:cNvPr id="14" name="object 14"/>
            <p:cNvSpPr/>
            <p:nvPr/>
          </p:nvSpPr>
          <p:spPr>
            <a:xfrm>
              <a:off x="7709153" y="4075176"/>
              <a:ext cx="336550" cy="259079"/>
            </a:xfrm>
            <a:custGeom>
              <a:avLst/>
              <a:gdLst/>
              <a:ahLst/>
              <a:cxnLst/>
              <a:rect l="l" t="t" r="r" b="b"/>
              <a:pathLst>
                <a:path w="336550" h="259079">
                  <a:moveTo>
                    <a:pt x="336042" y="259079"/>
                  </a:moveTo>
                  <a:lnTo>
                    <a:pt x="336042" y="0"/>
                  </a:lnTo>
                  <a:lnTo>
                    <a:pt x="0" y="0"/>
                  </a:lnTo>
                  <a:lnTo>
                    <a:pt x="0" y="259079"/>
                  </a:lnTo>
                  <a:lnTo>
                    <a:pt x="336042" y="259079"/>
                  </a:lnTo>
                  <a:close/>
                </a:path>
              </a:pathLst>
            </a:custGeom>
            <a:solidFill>
              <a:srgbClr val="FFFFFF"/>
            </a:solidFill>
          </p:spPr>
          <p:txBody>
            <a:bodyPr wrap="square" lIns="0" tIns="0" rIns="0" bIns="0" rtlCol="0"/>
            <a:lstStyle/>
            <a:p>
              <a:endParaRPr sz="1800"/>
            </a:p>
          </p:txBody>
        </p:sp>
        <p:sp>
          <p:nvSpPr>
            <p:cNvPr id="15" name="object 15"/>
            <p:cNvSpPr/>
            <p:nvPr/>
          </p:nvSpPr>
          <p:spPr>
            <a:xfrm>
              <a:off x="7709153" y="4075176"/>
              <a:ext cx="361950" cy="284480"/>
            </a:xfrm>
            <a:custGeom>
              <a:avLst/>
              <a:gdLst/>
              <a:ahLst/>
              <a:cxnLst/>
              <a:rect l="l" t="t" r="r" b="b"/>
              <a:pathLst>
                <a:path w="361950" h="284479">
                  <a:moveTo>
                    <a:pt x="0" y="0"/>
                  </a:moveTo>
                  <a:lnTo>
                    <a:pt x="0" y="284225"/>
                  </a:lnTo>
                  <a:lnTo>
                    <a:pt x="361950" y="284225"/>
                  </a:lnTo>
                  <a:lnTo>
                    <a:pt x="361950" y="0"/>
                  </a:lnTo>
                  <a:lnTo>
                    <a:pt x="0" y="0"/>
                  </a:lnTo>
                  <a:close/>
                </a:path>
              </a:pathLst>
            </a:custGeom>
            <a:ln w="38100">
              <a:solidFill>
                <a:srgbClr val="FFFFFF"/>
              </a:solidFill>
            </a:ln>
          </p:spPr>
          <p:txBody>
            <a:bodyPr wrap="square" lIns="0" tIns="0" rIns="0" bIns="0" rtlCol="0"/>
            <a:lstStyle/>
            <a:p>
              <a:endParaRPr sz="1800"/>
            </a:p>
          </p:txBody>
        </p:sp>
        <p:sp>
          <p:nvSpPr>
            <p:cNvPr id="16" name="object 16"/>
            <p:cNvSpPr/>
            <p:nvPr/>
          </p:nvSpPr>
          <p:spPr>
            <a:xfrm>
              <a:off x="7683246" y="4075176"/>
              <a:ext cx="387985" cy="542925"/>
            </a:xfrm>
            <a:custGeom>
              <a:avLst/>
              <a:gdLst/>
              <a:ahLst/>
              <a:cxnLst/>
              <a:rect l="l" t="t" r="r" b="b"/>
              <a:pathLst>
                <a:path w="387984" h="542925">
                  <a:moveTo>
                    <a:pt x="109727" y="0"/>
                  </a:moveTo>
                  <a:lnTo>
                    <a:pt x="67186" y="8572"/>
                  </a:lnTo>
                  <a:lnTo>
                    <a:pt x="32289" y="32004"/>
                  </a:lnTo>
                  <a:lnTo>
                    <a:pt x="8679" y="66865"/>
                  </a:lnTo>
                  <a:lnTo>
                    <a:pt x="0" y="109727"/>
                  </a:lnTo>
                  <a:lnTo>
                    <a:pt x="0" y="433577"/>
                  </a:lnTo>
                  <a:lnTo>
                    <a:pt x="8679" y="475999"/>
                  </a:lnTo>
                  <a:lnTo>
                    <a:pt x="32289" y="510635"/>
                  </a:lnTo>
                  <a:lnTo>
                    <a:pt x="67186" y="533983"/>
                  </a:lnTo>
                  <a:lnTo>
                    <a:pt x="109727" y="542544"/>
                  </a:lnTo>
                  <a:lnTo>
                    <a:pt x="278129" y="542544"/>
                  </a:lnTo>
                  <a:lnTo>
                    <a:pt x="320671" y="533983"/>
                  </a:lnTo>
                  <a:lnTo>
                    <a:pt x="355568" y="510635"/>
                  </a:lnTo>
                  <a:lnTo>
                    <a:pt x="379178" y="475999"/>
                  </a:lnTo>
                  <a:lnTo>
                    <a:pt x="387857" y="433577"/>
                  </a:lnTo>
                  <a:lnTo>
                    <a:pt x="387857" y="109727"/>
                  </a:lnTo>
                  <a:lnTo>
                    <a:pt x="379178" y="66865"/>
                  </a:lnTo>
                  <a:lnTo>
                    <a:pt x="355568" y="32003"/>
                  </a:lnTo>
                  <a:lnTo>
                    <a:pt x="320671" y="8572"/>
                  </a:lnTo>
                  <a:lnTo>
                    <a:pt x="278129" y="0"/>
                  </a:lnTo>
                  <a:lnTo>
                    <a:pt x="109727" y="0"/>
                  </a:lnTo>
                  <a:close/>
                </a:path>
              </a:pathLst>
            </a:custGeom>
            <a:ln w="38100">
              <a:solidFill>
                <a:srgbClr val="000000"/>
              </a:solidFill>
            </a:ln>
          </p:spPr>
          <p:txBody>
            <a:bodyPr wrap="square" lIns="0" tIns="0" rIns="0" bIns="0" rtlCol="0"/>
            <a:lstStyle/>
            <a:p>
              <a:endParaRPr sz="1800"/>
            </a:p>
          </p:txBody>
        </p:sp>
        <p:sp>
          <p:nvSpPr>
            <p:cNvPr id="17" name="object 17"/>
            <p:cNvSpPr/>
            <p:nvPr/>
          </p:nvSpPr>
          <p:spPr>
            <a:xfrm>
              <a:off x="7683246" y="4333494"/>
              <a:ext cx="361950" cy="2540"/>
            </a:xfrm>
            <a:custGeom>
              <a:avLst/>
              <a:gdLst/>
              <a:ahLst/>
              <a:cxnLst/>
              <a:rect l="l" t="t" r="r" b="b"/>
              <a:pathLst>
                <a:path w="361950" h="2539">
                  <a:moveTo>
                    <a:pt x="-19050" y="1142"/>
                  </a:moveTo>
                  <a:lnTo>
                    <a:pt x="381000" y="1142"/>
                  </a:lnTo>
                </a:path>
              </a:pathLst>
            </a:custGeom>
            <a:ln w="40385">
              <a:solidFill>
                <a:srgbClr val="000000"/>
              </a:solidFill>
            </a:ln>
          </p:spPr>
          <p:txBody>
            <a:bodyPr wrap="square" lIns="0" tIns="0" rIns="0" bIns="0" rtlCol="0"/>
            <a:lstStyle/>
            <a:p>
              <a:endParaRPr sz="1800"/>
            </a:p>
          </p:txBody>
        </p:sp>
        <p:sp>
          <p:nvSpPr>
            <p:cNvPr id="18" name="object 18"/>
            <p:cNvSpPr/>
            <p:nvPr/>
          </p:nvSpPr>
          <p:spPr>
            <a:xfrm>
              <a:off x="4600194" y="4075176"/>
              <a:ext cx="337185" cy="517525"/>
            </a:xfrm>
            <a:custGeom>
              <a:avLst/>
              <a:gdLst/>
              <a:ahLst/>
              <a:cxnLst/>
              <a:rect l="l" t="t" r="r" b="b"/>
              <a:pathLst>
                <a:path w="337185" h="517525">
                  <a:moveTo>
                    <a:pt x="336803" y="407670"/>
                  </a:moveTo>
                  <a:lnTo>
                    <a:pt x="336803" y="109727"/>
                  </a:lnTo>
                  <a:lnTo>
                    <a:pt x="328231" y="66865"/>
                  </a:lnTo>
                  <a:lnTo>
                    <a:pt x="304799" y="32003"/>
                  </a:lnTo>
                  <a:lnTo>
                    <a:pt x="269938" y="8572"/>
                  </a:lnTo>
                  <a:lnTo>
                    <a:pt x="227075" y="0"/>
                  </a:lnTo>
                  <a:lnTo>
                    <a:pt x="109727" y="0"/>
                  </a:lnTo>
                  <a:lnTo>
                    <a:pt x="67186" y="8572"/>
                  </a:lnTo>
                  <a:lnTo>
                    <a:pt x="32289" y="32004"/>
                  </a:lnTo>
                  <a:lnTo>
                    <a:pt x="8679" y="66865"/>
                  </a:lnTo>
                  <a:lnTo>
                    <a:pt x="0" y="109727"/>
                  </a:lnTo>
                  <a:lnTo>
                    <a:pt x="0" y="407670"/>
                  </a:lnTo>
                  <a:lnTo>
                    <a:pt x="8679" y="450532"/>
                  </a:lnTo>
                  <a:lnTo>
                    <a:pt x="32289" y="485394"/>
                  </a:lnTo>
                  <a:lnTo>
                    <a:pt x="67186" y="508825"/>
                  </a:lnTo>
                  <a:lnTo>
                    <a:pt x="109727" y="517398"/>
                  </a:lnTo>
                  <a:lnTo>
                    <a:pt x="227075" y="517398"/>
                  </a:lnTo>
                  <a:lnTo>
                    <a:pt x="269938" y="508825"/>
                  </a:lnTo>
                  <a:lnTo>
                    <a:pt x="304800" y="485393"/>
                  </a:lnTo>
                  <a:lnTo>
                    <a:pt x="328231" y="450532"/>
                  </a:lnTo>
                  <a:lnTo>
                    <a:pt x="336803" y="407670"/>
                  </a:lnTo>
                  <a:close/>
                </a:path>
              </a:pathLst>
            </a:custGeom>
            <a:solidFill>
              <a:srgbClr val="FFDC99"/>
            </a:solidFill>
          </p:spPr>
          <p:txBody>
            <a:bodyPr wrap="square" lIns="0" tIns="0" rIns="0" bIns="0" rtlCol="0"/>
            <a:lstStyle/>
            <a:p>
              <a:endParaRPr sz="1800"/>
            </a:p>
          </p:txBody>
        </p:sp>
        <p:sp>
          <p:nvSpPr>
            <p:cNvPr id="19" name="object 19"/>
            <p:cNvSpPr/>
            <p:nvPr/>
          </p:nvSpPr>
          <p:spPr>
            <a:xfrm>
              <a:off x="4600194" y="4075176"/>
              <a:ext cx="364490" cy="542925"/>
            </a:xfrm>
            <a:custGeom>
              <a:avLst/>
              <a:gdLst/>
              <a:ahLst/>
              <a:cxnLst/>
              <a:rect l="l" t="t" r="r" b="b"/>
              <a:pathLst>
                <a:path w="364489" h="542925">
                  <a:moveTo>
                    <a:pt x="109727" y="0"/>
                  </a:moveTo>
                  <a:lnTo>
                    <a:pt x="67186" y="8572"/>
                  </a:lnTo>
                  <a:lnTo>
                    <a:pt x="32289" y="32004"/>
                  </a:lnTo>
                  <a:lnTo>
                    <a:pt x="8679" y="66865"/>
                  </a:lnTo>
                  <a:lnTo>
                    <a:pt x="0" y="109727"/>
                  </a:lnTo>
                  <a:lnTo>
                    <a:pt x="0" y="433577"/>
                  </a:lnTo>
                  <a:lnTo>
                    <a:pt x="8679" y="475999"/>
                  </a:lnTo>
                  <a:lnTo>
                    <a:pt x="32289" y="510635"/>
                  </a:lnTo>
                  <a:lnTo>
                    <a:pt x="67186" y="533983"/>
                  </a:lnTo>
                  <a:lnTo>
                    <a:pt x="109727" y="542544"/>
                  </a:lnTo>
                  <a:lnTo>
                    <a:pt x="254507" y="542544"/>
                  </a:lnTo>
                  <a:lnTo>
                    <a:pt x="297049" y="533983"/>
                  </a:lnTo>
                  <a:lnTo>
                    <a:pt x="331946" y="510635"/>
                  </a:lnTo>
                  <a:lnTo>
                    <a:pt x="355556" y="475999"/>
                  </a:lnTo>
                  <a:lnTo>
                    <a:pt x="364235" y="433577"/>
                  </a:lnTo>
                  <a:lnTo>
                    <a:pt x="364235" y="109727"/>
                  </a:lnTo>
                  <a:lnTo>
                    <a:pt x="355556" y="66865"/>
                  </a:lnTo>
                  <a:lnTo>
                    <a:pt x="331946" y="32003"/>
                  </a:lnTo>
                  <a:lnTo>
                    <a:pt x="297049" y="8572"/>
                  </a:lnTo>
                  <a:lnTo>
                    <a:pt x="254507" y="0"/>
                  </a:lnTo>
                  <a:lnTo>
                    <a:pt x="109727" y="0"/>
                  </a:lnTo>
                  <a:close/>
                </a:path>
              </a:pathLst>
            </a:custGeom>
            <a:ln w="38100">
              <a:solidFill>
                <a:srgbClr val="FFDC99"/>
              </a:solidFill>
            </a:ln>
          </p:spPr>
          <p:txBody>
            <a:bodyPr wrap="square" lIns="0" tIns="0" rIns="0" bIns="0" rtlCol="0"/>
            <a:lstStyle/>
            <a:p>
              <a:endParaRPr sz="1800"/>
            </a:p>
          </p:txBody>
        </p:sp>
        <p:sp>
          <p:nvSpPr>
            <p:cNvPr id="20" name="object 20"/>
            <p:cNvSpPr/>
            <p:nvPr/>
          </p:nvSpPr>
          <p:spPr>
            <a:xfrm>
              <a:off x="4600956" y="4075176"/>
              <a:ext cx="336550" cy="259079"/>
            </a:xfrm>
            <a:custGeom>
              <a:avLst/>
              <a:gdLst/>
              <a:ahLst/>
              <a:cxnLst/>
              <a:rect l="l" t="t" r="r" b="b"/>
              <a:pathLst>
                <a:path w="336550" h="259079">
                  <a:moveTo>
                    <a:pt x="336041" y="259079"/>
                  </a:moveTo>
                  <a:lnTo>
                    <a:pt x="336041" y="0"/>
                  </a:lnTo>
                  <a:lnTo>
                    <a:pt x="0" y="0"/>
                  </a:lnTo>
                  <a:lnTo>
                    <a:pt x="0" y="259079"/>
                  </a:lnTo>
                  <a:lnTo>
                    <a:pt x="336041" y="259079"/>
                  </a:lnTo>
                  <a:close/>
                </a:path>
              </a:pathLst>
            </a:custGeom>
            <a:solidFill>
              <a:srgbClr val="FFFFFF"/>
            </a:solidFill>
          </p:spPr>
          <p:txBody>
            <a:bodyPr wrap="square" lIns="0" tIns="0" rIns="0" bIns="0" rtlCol="0"/>
            <a:lstStyle/>
            <a:p>
              <a:endParaRPr sz="1800"/>
            </a:p>
          </p:txBody>
        </p:sp>
        <p:sp>
          <p:nvSpPr>
            <p:cNvPr id="21" name="object 21"/>
            <p:cNvSpPr/>
            <p:nvPr/>
          </p:nvSpPr>
          <p:spPr>
            <a:xfrm>
              <a:off x="4600194" y="4075176"/>
              <a:ext cx="364490" cy="284480"/>
            </a:xfrm>
            <a:custGeom>
              <a:avLst/>
              <a:gdLst/>
              <a:ahLst/>
              <a:cxnLst/>
              <a:rect l="l" t="t" r="r" b="b"/>
              <a:pathLst>
                <a:path w="364489" h="284479">
                  <a:moveTo>
                    <a:pt x="0" y="0"/>
                  </a:moveTo>
                  <a:lnTo>
                    <a:pt x="0" y="284225"/>
                  </a:lnTo>
                  <a:lnTo>
                    <a:pt x="364236" y="284225"/>
                  </a:lnTo>
                  <a:lnTo>
                    <a:pt x="364236" y="0"/>
                  </a:lnTo>
                  <a:lnTo>
                    <a:pt x="0" y="0"/>
                  </a:lnTo>
                  <a:close/>
                </a:path>
              </a:pathLst>
            </a:custGeom>
            <a:ln w="38100">
              <a:solidFill>
                <a:srgbClr val="FFFFFF"/>
              </a:solidFill>
            </a:ln>
          </p:spPr>
          <p:txBody>
            <a:bodyPr wrap="square" lIns="0" tIns="0" rIns="0" bIns="0" rtlCol="0"/>
            <a:lstStyle/>
            <a:p>
              <a:endParaRPr sz="1800"/>
            </a:p>
          </p:txBody>
        </p:sp>
        <p:sp>
          <p:nvSpPr>
            <p:cNvPr id="22" name="object 22"/>
            <p:cNvSpPr/>
            <p:nvPr/>
          </p:nvSpPr>
          <p:spPr>
            <a:xfrm>
              <a:off x="4600194" y="4075176"/>
              <a:ext cx="364490" cy="542925"/>
            </a:xfrm>
            <a:custGeom>
              <a:avLst/>
              <a:gdLst/>
              <a:ahLst/>
              <a:cxnLst/>
              <a:rect l="l" t="t" r="r" b="b"/>
              <a:pathLst>
                <a:path w="364489" h="542925">
                  <a:moveTo>
                    <a:pt x="109727" y="0"/>
                  </a:moveTo>
                  <a:lnTo>
                    <a:pt x="67186" y="8572"/>
                  </a:lnTo>
                  <a:lnTo>
                    <a:pt x="32289" y="32004"/>
                  </a:lnTo>
                  <a:lnTo>
                    <a:pt x="8679" y="66865"/>
                  </a:lnTo>
                  <a:lnTo>
                    <a:pt x="0" y="109727"/>
                  </a:lnTo>
                  <a:lnTo>
                    <a:pt x="0" y="433577"/>
                  </a:lnTo>
                  <a:lnTo>
                    <a:pt x="8679" y="475999"/>
                  </a:lnTo>
                  <a:lnTo>
                    <a:pt x="32289" y="510635"/>
                  </a:lnTo>
                  <a:lnTo>
                    <a:pt x="67186" y="533983"/>
                  </a:lnTo>
                  <a:lnTo>
                    <a:pt x="109727" y="542544"/>
                  </a:lnTo>
                  <a:lnTo>
                    <a:pt x="254507" y="542544"/>
                  </a:lnTo>
                  <a:lnTo>
                    <a:pt x="297049" y="533983"/>
                  </a:lnTo>
                  <a:lnTo>
                    <a:pt x="331946" y="510635"/>
                  </a:lnTo>
                  <a:lnTo>
                    <a:pt x="355556" y="475999"/>
                  </a:lnTo>
                  <a:lnTo>
                    <a:pt x="364235" y="433577"/>
                  </a:lnTo>
                  <a:lnTo>
                    <a:pt x="364235" y="109727"/>
                  </a:lnTo>
                  <a:lnTo>
                    <a:pt x="355556" y="66865"/>
                  </a:lnTo>
                  <a:lnTo>
                    <a:pt x="331946" y="32003"/>
                  </a:lnTo>
                  <a:lnTo>
                    <a:pt x="297049" y="8572"/>
                  </a:lnTo>
                  <a:lnTo>
                    <a:pt x="254507" y="0"/>
                  </a:lnTo>
                  <a:lnTo>
                    <a:pt x="109727" y="0"/>
                  </a:lnTo>
                  <a:close/>
                </a:path>
              </a:pathLst>
            </a:custGeom>
            <a:ln w="38100">
              <a:solidFill>
                <a:srgbClr val="000000"/>
              </a:solidFill>
            </a:ln>
          </p:spPr>
          <p:txBody>
            <a:bodyPr wrap="square" lIns="0" tIns="0" rIns="0" bIns="0" rtlCol="0"/>
            <a:lstStyle/>
            <a:p>
              <a:endParaRPr sz="1800"/>
            </a:p>
          </p:txBody>
        </p:sp>
        <p:sp>
          <p:nvSpPr>
            <p:cNvPr id="23" name="object 23"/>
            <p:cNvSpPr/>
            <p:nvPr/>
          </p:nvSpPr>
          <p:spPr>
            <a:xfrm>
              <a:off x="4600194" y="4333494"/>
              <a:ext cx="337185" cy="2540"/>
            </a:xfrm>
            <a:custGeom>
              <a:avLst/>
              <a:gdLst/>
              <a:ahLst/>
              <a:cxnLst/>
              <a:rect l="l" t="t" r="r" b="b"/>
              <a:pathLst>
                <a:path w="337185" h="2539">
                  <a:moveTo>
                    <a:pt x="-19050" y="1142"/>
                  </a:moveTo>
                  <a:lnTo>
                    <a:pt x="355853" y="1142"/>
                  </a:lnTo>
                </a:path>
              </a:pathLst>
            </a:custGeom>
            <a:ln w="40385">
              <a:solidFill>
                <a:srgbClr val="000000"/>
              </a:solidFill>
            </a:ln>
          </p:spPr>
          <p:txBody>
            <a:bodyPr wrap="square" lIns="0" tIns="0" rIns="0" bIns="0" rtlCol="0"/>
            <a:lstStyle/>
            <a:p>
              <a:endParaRPr sz="1800"/>
            </a:p>
          </p:txBody>
        </p:sp>
        <p:sp>
          <p:nvSpPr>
            <p:cNvPr id="24" name="object 24"/>
            <p:cNvSpPr/>
            <p:nvPr/>
          </p:nvSpPr>
          <p:spPr>
            <a:xfrm>
              <a:off x="2529078" y="4075176"/>
              <a:ext cx="336550" cy="517525"/>
            </a:xfrm>
            <a:custGeom>
              <a:avLst/>
              <a:gdLst/>
              <a:ahLst/>
              <a:cxnLst/>
              <a:rect l="l" t="t" r="r" b="b"/>
              <a:pathLst>
                <a:path w="336550" h="517525">
                  <a:moveTo>
                    <a:pt x="336042" y="407670"/>
                  </a:moveTo>
                  <a:lnTo>
                    <a:pt x="336042" y="109727"/>
                  </a:lnTo>
                  <a:lnTo>
                    <a:pt x="327481" y="66865"/>
                  </a:lnTo>
                  <a:lnTo>
                    <a:pt x="304133" y="32003"/>
                  </a:lnTo>
                  <a:lnTo>
                    <a:pt x="269497" y="8572"/>
                  </a:lnTo>
                  <a:lnTo>
                    <a:pt x="227076" y="0"/>
                  </a:lnTo>
                  <a:lnTo>
                    <a:pt x="108966" y="0"/>
                  </a:lnTo>
                  <a:lnTo>
                    <a:pt x="66544" y="8572"/>
                  </a:lnTo>
                  <a:lnTo>
                    <a:pt x="31908" y="32004"/>
                  </a:lnTo>
                  <a:lnTo>
                    <a:pt x="8560" y="66865"/>
                  </a:lnTo>
                  <a:lnTo>
                    <a:pt x="0" y="109727"/>
                  </a:lnTo>
                  <a:lnTo>
                    <a:pt x="0" y="407670"/>
                  </a:lnTo>
                  <a:lnTo>
                    <a:pt x="8560" y="450532"/>
                  </a:lnTo>
                  <a:lnTo>
                    <a:pt x="31908" y="485394"/>
                  </a:lnTo>
                  <a:lnTo>
                    <a:pt x="66544" y="508825"/>
                  </a:lnTo>
                  <a:lnTo>
                    <a:pt x="108966" y="517398"/>
                  </a:lnTo>
                  <a:lnTo>
                    <a:pt x="227076" y="517398"/>
                  </a:lnTo>
                  <a:lnTo>
                    <a:pt x="269497" y="508825"/>
                  </a:lnTo>
                  <a:lnTo>
                    <a:pt x="304133" y="485393"/>
                  </a:lnTo>
                  <a:lnTo>
                    <a:pt x="327481" y="450532"/>
                  </a:lnTo>
                  <a:lnTo>
                    <a:pt x="336042" y="407670"/>
                  </a:lnTo>
                  <a:close/>
                </a:path>
              </a:pathLst>
            </a:custGeom>
            <a:solidFill>
              <a:srgbClr val="FFDC99"/>
            </a:solidFill>
          </p:spPr>
          <p:txBody>
            <a:bodyPr wrap="square" lIns="0" tIns="0" rIns="0" bIns="0" rtlCol="0"/>
            <a:lstStyle/>
            <a:p>
              <a:endParaRPr sz="1800"/>
            </a:p>
          </p:txBody>
        </p:sp>
        <p:sp>
          <p:nvSpPr>
            <p:cNvPr id="25" name="object 25"/>
            <p:cNvSpPr/>
            <p:nvPr/>
          </p:nvSpPr>
          <p:spPr>
            <a:xfrm>
              <a:off x="2529078" y="4075176"/>
              <a:ext cx="363855" cy="542925"/>
            </a:xfrm>
            <a:custGeom>
              <a:avLst/>
              <a:gdLst/>
              <a:ahLst/>
              <a:cxnLst/>
              <a:rect l="l" t="t" r="r" b="b"/>
              <a:pathLst>
                <a:path w="363855" h="542925">
                  <a:moveTo>
                    <a:pt x="108966" y="0"/>
                  </a:moveTo>
                  <a:lnTo>
                    <a:pt x="66544" y="8572"/>
                  </a:lnTo>
                  <a:lnTo>
                    <a:pt x="31908" y="32004"/>
                  </a:lnTo>
                  <a:lnTo>
                    <a:pt x="8560" y="66865"/>
                  </a:lnTo>
                  <a:lnTo>
                    <a:pt x="0" y="109727"/>
                  </a:lnTo>
                  <a:lnTo>
                    <a:pt x="0" y="433577"/>
                  </a:lnTo>
                  <a:lnTo>
                    <a:pt x="8560" y="475999"/>
                  </a:lnTo>
                  <a:lnTo>
                    <a:pt x="31908" y="510635"/>
                  </a:lnTo>
                  <a:lnTo>
                    <a:pt x="66544" y="533983"/>
                  </a:lnTo>
                  <a:lnTo>
                    <a:pt x="108966" y="542544"/>
                  </a:lnTo>
                  <a:lnTo>
                    <a:pt x="253746" y="542544"/>
                  </a:lnTo>
                  <a:lnTo>
                    <a:pt x="296287" y="533983"/>
                  </a:lnTo>
                  <a:lnTo>
                    <a:pt x="331184" y="510635"/>
                  </a:lnTo>
                  <a:lnTo>
                    <a:pt x="354794" y="475999"/>
                  </a:lnTo>
                  <a:lnTo>
                    <a:pt x="363473" y="433577"/>
                  </a:lnTo>
                  <a:lnTo>
                    <a:pt x="363473" y="109727"/>
                  </a:lnTo>
                  <a:lnTo>
                    <a:pt x="354794" y="66865"/>
                  </a:lnTo>
                  <a:lnTo>
                    <a:pt x="331184" y="32003"/>
                  </a:lnTo>
                  <a:lnTo>
                    <a:pt x="296287" y="8572"/>
                  </a:lnTo>
                  <a:lnTo>
                    <a:pt x="253746" y="0"/>
                  </a:lnTo>
                  <a:lnTo>
                    <a:pt x="108966" y="0"/>
                  </a:lnTo>
                  <a:close/>
                </a:path>
              </a:pathLst>
            </a:custGeom>
            <a:ln w="38100">
              <a:solidFill>
                <a:srgbClr val="FFDC99"/>
              </a:solidFill>
            </a:ln>
          </p:spPr>
          <p:txBody>
            <a:bodyPr wrap="square" lIns="0" tIns="0" rIns="0" bIns="0" rtlCol="0"/>
            <a:lstStyle/>
            <a:p>
              <a:endParaRPr sz="1800"/>
            </a:p>
          </p:txBody>
        </p:sp>
        <p:sp>
          <p:nvSpPr>
            <p:cNvPr id="26" name="object 26"/>
            <p:cNvSpPr/>
            <p:nvPr/>
          </p:nvSpPr>
          <p:spPr>
            <a:xfrm>
              <a:off x="2529078" y="4075176"/>
              <a:ext cx="336550" cy="259079"/>
            </a:xfrm>
            <a:custGeom>
              <a:avLst/>
              <a:gdLst/>
              <a:ahLst/>
              <a:cxnLst/>
              <a:rect l="l" t="t" r="r" b="b"/>
              <a:pathLst>
                <a:path w="336550" h="259079">
                  <a:moveTo>
                    <a:pt x="336041" y="259079"/>
                  </a:moveTo>
                  <a:lnTo>
                    <a:pt x="336041" y="0"/>
                  </a:lnTo>
                  <a:lnTo>
                    <a:pt x="0" y="0"/>
                  </a:lnTo>
                  <a:lnTo>
                    <a:pt x="0" y="259079"/>
                  </a:lnTo>
                  <a:lnTo>
                    <a:pt x="336041" y="259079"/>
                  </a:lnTo>
                  <a:close/>
                </a:path>
              </a:pathLst>
            </a:custGeom>
            <a:solidFill>
              <a:srgbClr val="FFFFFF"/>
            </a:solidFill>
          </p:spPr>
          <p:txBody>
            <a:bodyPr wrap="square" lIns="0" tIns="0" rIns="0" bIns="0" rtlCol="0"/>
            <a:lstStyle/>
            <a:p>
              <a:endParaRPr sz="1800"/>
            </a:p>
          </p:txBody>
        </p:sp>
        <p:sp>
          <p:nvSpPr>
            <p:cNvPr id="27" name="object 27"/>
            <p:cNvSpPr/>
            <p:nvPr/>
          </p:nvSpPr>
          <p:spPr>
            <a:xfrm>
              <a:off x="2529078" y="4075176"/>
              <a:ext cx="363855" cy="284480"/>
            </a:xfrm>
            <a:custGeom>
              <a:avLst/>
              <a:gdLst/>
              <a:ahLst/>
              <a:cxnLst/>
              <a:rect l="l" t="t" r="r" b="b"/>
              <a:pathLst>
                <a:path w="363855" h="284479">
                  <a:moveTo>
                    <a:pt x="0" y="0"/>
                  </a:moveTo>
                  <a:lnTo>
                    <a:pt x="0" y="284225"/>
                  </a:lnTo>
                  <a:lnTo>
                    <a:pt x="363473" y="284225"/>
                  </a:lnTo>
                  <a:lnTo>
                    <a:pt x="363473" y="0"/>
                  </a:lnTo>
                  <a:lnTo>
                    <a:pt x="0" y="0"/>
                  </a:lnTo>
                  <a:close/>
                </a:path>
              </a:pathLst>
            </a:custGeom>
            <a:ln w="38100">
              <a:solidFill>
                <a:srgbClr val="FFFFFF"/>
              </a:solidFill>
            </a:ln>
          </p:spPr>
          <p:txBody>
            <a:bodyPr wrap="square" lIns="0" tIns="0" rIns="0" bIns="0" rtlCol="0"/>
            <a:lstStyle/>
            <a:p>
              <a:endParaRPr sz="1800"/>
            </a:p>
          </p:txBody>
        </p:sp>
        <p:sp>
          <p:nvSpPr>
            <p:cNvPr id="28" name="object 28"/>
            <p:cNvSpPr/>
            <p:nvPr/>
          </p:nvSpPr>
          <p:spPr>
            <a:xfrm>
              <a:off x="2529078" y="4075176"/>
              <a:ext cx="363855" cy="542925"/>
            </a:xfrm>
            <a:custGeom>
              <a:avLst/>
              <a:gdLst/>
              <a:ahLst/>
              <a:cxnLst/>
              <a:rect l="l" t="t" r="r" b="b"/>
              <a:pathLst>
                <a:path w="363855" h="542925">
                  <a:moveTo>
                    <a:pt x="108966" y="0"/>
                  </a:moveTo>
                  <a:lnTo>
                    <a:pt x="66544" y="8572"/>
                  </a:lnTo>
                  <a:lnTo>
                    <a:pt x="31908" y="32004"/>
                  </a:lnTo>
                  <a:lnTo>
                    <a:pt x="8560" y="66865"/>
                  </a:lnTo>
                  <a:lnTo>
                    <a:pt x="0" y="109727"/>
                  </a:lnTo>
                  <a:lnTo>
                    <a:pt x="0" y="433577"/>
                  </a:lnTo>
                  <a:lnTo>
                    <a:pt x="8560" y="475999"/>
                  </a:lnTo>
                  <a:lnTo>
                    <a:pt x="31908" y="510635"/>
                  </a:lnTo>
                  <a:lnTo>
                    <a:pt x="66544" y="533983"/>
                  </a:lnTo>
                  <a:lnTo>
                    <a:pt x="108966" y="542544"/>
                  </a:lnTo>
                  <a:lnTo>
                    <a:pt x="253746" y="542544"/>
                  </a:lnTo>
                  <a:lnTo>
                    <a:pt x="296287" y="533983"/>
                  </a:lnTo>
                  <a:lnTo>
                    <a:pt x="331184" y="510635"/>
                  </a:lnTo>
                  <a:lnTo>
                    <a:pt x="354794" y="475999"/>
                  </a:lnTo>
                  <a:lnTo>
                    <a:pt x="363473" y="433577"/>
                  </a:lnTo>
                  <a:lnTo>
                    <a:pt x="363473" y="109727"/>
                  </a:lnTo>
                  <a:lnTo>
                    <a:pt x="354794" y="66865"/>
                  </a:lnTo>
                  <a:lnTo>
                    <a:pt x="331184" y="32003"/>
                  </a:lnTo>
                  <a:lnTo>
                    <a:pt x="296287" y="8572"/>
                  </a:lnTo>
                  <a:lnTo>
                    <a:pt x="253746" y="0"/>
                  </a:lnTo>
                  <a:lnTo>
                    <a:pt x="108966" y="0"/>
                  </a:lnTo>
                  <a:close/>
                </a:path>
              </a:pathLst>
            </a:custGeom>
            <a:ln w="38100">
              <a:solidFill>
                <a:srgbClr val="000000"/>
              </a:solidFill>
            </a:ln>
          </p:spPr>
          <p:txBody>
            <a:bodyPr wrap="square" lIns="0" tIns="0" rIns="0" bIns="0" rtlCol="0"/>
            <a:lstStyle/>
            <a:p>
              <a:endParaRPr sz="1800"/>
            </a:p>
          </p:txBody>
        </p:sp>
        <p:sp>
          <p:nvSpPr>
            <p:cNvPr id="29" name="object 29"/>
            <p:cNvSpPr/>
            <p:nvPr/>
          </p:nvSpPr>
          <p:spPr>
            <a:xfrm>
              <a:off x="2529078" y="4333494"/>
              <a:ext cx="336550" cy="2540"/>
            </a:xfrm>
            <a:custGeom>
              <a:avLst/>
              <a:gdLst/>
              <a:ahLst/>
              <a:cxnLst/>
              <a:rect l="l" t="t" r="r" b="b"/>
              <a:pathLst>
                <a:path w="336550" h="2539">
                  <a:moveTo>
                    <a:pt x="-19050" y="1142"/>
                  </a:moveTo>
                  <a:lnTo>
                    <a:pt x="355092" y="1142"/>
                  </a:lnTo>
                </a:path>
              </a:pathLst>
            </a:custGeom>
            <a:ln w="40385">
              <a:solidFill>
                <a:srgbClr val="000000"/>
              </a:solidFill>
            </a:ln>
          </p:spPr>
          <p:txBody>
            <a:bodyPr wrap="square" lIns="0" tIns="0" rIns="0" bIns="0" rtlCol="0"/>
            <a:lstStyle/>
            <a:p>
              <a:endParaRPr sz="1800"/>
            </a:p>
          </p:txBody>
        </p:sp>
        <p:pic>
          <p:nvPicPr>
            <p:cNvPr id="30" name="object 30"/>
            <p:cNvPicPr/>
            <p:nvPr/>
          </p:nvPicPr>
          <p:blipFill>
            <a:blip r:embed="rId3" cstate="print"/>
            <a:stretch>
              <a:fillRect/>
            </a:stretch>
          </p:blipFill>
          <p:spPr>
            <a:xfrm>
              <a:off x="3054096" y="5273801"/>
              <a:ext cx="141731" cy="140970"/>
            </a:xfrm>
            <a:prstGeom prst="rect">
              <a:avLst/>
            </a:prstGeom>
          </p:spPr>
        </p:pic>
        <p:pic>
          <p:nvPicPr>
            <p:cNvPr id="31" name="object 31"/>
            <p:cNvPicPr/>
            <p:nvPr/>
          </p:nvPicPr>
          <p:blipFill>
            <a:blip r:embed="rId4" cstate="print"/>
            <a:stretch>
              <a:fillRect/>
            </a:stretch>
          </p:blipFill>
          <p:spPr>
            <a:xfrm>
              <a:off x="1216152" y="5273801"/>
              <a:ext cx="140970" cy="140970"/>
            </a:xfrm>
            <a:prstGeom prst="rect">
              <a:avLst/>
            </a:prstGeom>
          </p:spPr>
        </p:pic>
        <p:sp>
          <p:nvSpPr>
            <p:cNvPr id="32" name="object 32"/>
            <p:cNvSpPr/>
            <p:nvPr/>
          </p:nvSpPr>
          <p:spPr>
            <a:xfrm>
              <a:off x="1363980" y="5343144"/>
              <a:ext cx="1709420" cy="2540"/>
            </a:xfrm>
            <a:custGeom>
              <a:avLst/>
              <a:gdLst/>
              <a:ahLst/>
              <a:cxnLst/>
              <a:rect l="l" t="t" r="r" b="b"/>
              <a:pathLst>
                <a:path w="1709420" h="2539">
                  <a:moveTo>
                    <a:pt x="1709165" y="0"/>
                  </a:moveTo>
                  <a:lnTo>
                    <a:pt x="0" y="2285"/>
                  </a:lnTo>
                </a:path>
              </a:pathLst>
            </a:custGeom>
            <a:ln w="38100">
              <a:solidFill>
                <a:srgbClr val="000000"/>
              </a:solidFill>
            </a:ln>
          </p:spPr>
          <p:txBody>
            <a:bodyPr wrap="square" lIns="0" tIns="0" rIns="0" bIns="0" rtlCol="0"/>
            <a:lstStyle/>
            <a:p>
              <a:endParaRPr sz="1800"/>
            </a:p>
          </p:txBody>
        </p:sp>
        <p:sp>
          <p:nvSpPr>
            <p:cNvPr id="33" name="object 33"/>
            <p:cNvSpPr/>
            <p:nvPr/>
          </p:nvSpPr>
          <p:spPr>
            <a:xfrm>
              <a:off x="845820" y="5187695"/>
              <a:ext cx="337185" cy="520065"/>
            </a:xfrm>
            <a:custGeom>
              <a:avLst/>
              <a:gdLst/>
              <a:ahLst/>
              <a:cxnLst/>
              <a:rect l="l" t="t" r="r" b="b"/>
              <a:pathLst>
                <a:path w="337184" h="520064">
                  <a:moveTo>
                    <a:pt x="336804" y="409955"/>
                  </a:moveTo>
                  <a:lnTo>
                    <a:pt x="336804" y="109727"/>
                  </a:lnTo>
                  <a:lnTo>
                    <a:pt x="328231" y="67186"/>
                  </a:lnTo>
                  <a:lnTo>
                    <a:pt x="304800" y="32289"/>
                  </a:lnTo>
                  <a:lnTo>
                    <a:pt x="269938" y="8679"/>
                  </a:lnTo>
                  <a:lnTo>
                    <a:pt x="227076" y="0"/>
                  </a:lnTo>
                  <a:lnTo>
                    <a:pt x="109728" y="0"/>
                  </a:lnTo>
                  <a:lnTo>
                    <a:pt x="67186" y="8679"/>
                  </a:lnTo>
                  <a:lnTo>
                    <a:pt x="32289" y="32289"/>
                  </a:lnTo>
                  <a:lnTo>
                    <a:pt x="8679" y="67186"/>
                  </a:lnTo>
                  <a:lnTo>
                    <a:pt x="0" y="109727"/>
                  </a:lnTo>
                  <a:lnTo>
                    <a:pt x="0" y="409955"/>
                  </a:lnTo>
                  <a:lnTo>
                    <a:pt x="8679" y="452497"/>
                  </a:lnTo>
                  <a:lnTo>
                    <a:pt x="32289" y="487394"/>
                  </a:lnTo>
                  <a:lnTo>
                    <a:pt x="67186" y="511004"/>
                  </a:lnTo>
                  <a:lnTo>
                    <a:pt x="109728" y="519683"/>
                  </a:lnTo>
                  <a:lnTo>
                    <a:pt x="227076" y="519683"/>
                  </a:lnTo>
                  <a:lnTo>
                    <a:pt x="269938" y="511004"/>
                  </a:lnTo>
                  <a:lnTo>
                    <a:pt x="304800" y="487394"/>
                  </a:lnTo>
                  <a:lnTo>
                    <a:pt x="328231" y="452497"/>
                  </a:lnTo>
                  <a:lnTo>
                    <a:pt x="336804" y="409955"/>
                  </a:lnTo>
                  <a:close/>
                </a:path>
              </a:pathLst>
            </a:custGeom>
            <a:solidFill>
              <a:srgbClr val="FFDC99"/>
            </a:solidFill>
          </p:spPr>
          <p:txBody>
            <a:bodyPr wrap="square" lIns="0" tIns="0" rIns="0" bIns="0" rtlCol="0"/>
            <a:lstStyle/>
            <a:p>
              <a:endParaRPr sz="1800"/>
            </a:p>
          </p:txBody>
        </p:sp>
        <p:sp>
          <p:nvSpPr>
            <p:cNvPr id="34" name="object 34"/>
            <p:cNvSpPr/>
            <p:nvPr/>
          </p:nvSpPr>
          <p:spPr>
            <a:xfrm>
              <a:off x="845820" y="5187695"/>
              <a:ext cx="361950" cy="544830"/>
            </a:xfrm>
            <a:custGeom>
              <a:avLst/>
              <a:gdLst/>
              <a:ahLst/>
              <a:cxnLst/>
              <a:rect l="l" t="t" r="r" b="b"/>
              <a:pathLst>
                <a:path w="361950" h="544829">
                  <a:moveTo>
                    <a:pt x="109728" y="0"/>
                  </a:moveTo>
                  <a:lnTo>
                    <a:pt x="67186" y="8679"/>
                  </a:lnTo>
                  <a:lnTo>
                    <a:pt x="32289" y="32289"/>
                  </a:lnTo>
                  <a:lnTo>
                    <a:pt x="8679" y="67186"/>
                  </a:lnTo>
                  <a:lnTo>
                    <a:pt x="0" y="109727"/>
                  </a:lnTo>
                  <a:lnTo>
                    <a:pt x="0" y="435101"/>
                  </a:lnTo>
                  <a:lnTo>
                    <a:pt x="8679" y="477964"/>
                  </a:lnTo>
                  <a:lnTo>
                    <a:pt x="32289" y="512825"/>
                  </a:lnTo>
                  <a:lnTo>
                    <a:pt x="67186" y="536257"/>
                  </a:lnTo>
                  <a:lnTo>
                    <a:pt x="109728" y="544829"/>
                  </a:lnTo>
                  <a:lnTo>
                    <a:pt x="252984" y="544829"/>
                  </a:lnTo>
                  <a:lnTo>
                    <a:pt x="295405" y="536257"/>
                  </a:lnTo>
                  <a:lnTo>
                    <a:pt x="330041" y="512825"/>
                  </a:lnTo>
                  <a:lnTo>
                    <a:pt x="353389" y="477964"/>
                  </a:lnTo>
                  <a:lnTo>
                    <a:pt x="361950" y="435101"/>
                  </a:lnTo>
                  <a:lnTo>
                    <a:pt x="361950" y="109727"/>
                  </a:lnTo>
                  <a:lnTo>
                    <a:pt x="353389" y="67186"/>
                  </a:lnTo>
                  <a:lnTo>
                    <a:pt x="330041" y="32289"/>
                  </a:lnTo>
                  <a:lnTo>
                    <a:pt x="295405" y="8679"/>
                  </a:lnTo>
                  <a:lnTo>
                    <a:pt x="252984" y="0"/>
                  </a:lnTo>
                  <a:lnTo>
                    <a:pt x="109728" y="0"/>
                  </a:lnTo>
                  <a:close/>
                </a:path>
              </a:pathLst>
            </a:custGeom>
            <a:ln w="38100">
              <a:solidFill>
                <a:srgbClr val="FFDC99"/>
              </a:solidFill>
            </a:ln>
          </p:spPr>
          <p:txBody>
            <a:bodyPr wrap="square" lIns="0" tIns="0" rIns="0" bIns="0" rtlCol="0"/>
            <a:lstStyle/>
            <a:p>
              <a:endParaRPr sz="1800"/>
            </a:p>
          </p:txBody>
        </p:sp>
        <p:sp>
          <p:nvSpPr>
            <p:cNvPr id="35" name="object 35"/>
            <p:cNvSpPr/>
            <p:nvPr/>
          </p:nvSpPr>
          <p:spPr>
            <a:xfrm>
              <a:off x="845820" y="5187695"/>
              <a:ext cx="337185" cy="259079"/>
            </a:xfrm>
            <a:custGeom>
              <a:avLst/>
              <a:gdLst/>
              <a:ahLst/>
              <a:cxnLst/>
              <a:rect l="l" t="t" r="r" b="b"/>
              <a:pathLst>
                <a:path w="337184" h="259079">
                  <a:moveTo>
                    <a:pt x="336803" y="259079"/>
                  </a:moveTo>
                  <a:lnTo>
                    <a:pt x="336803" y="0"/>
                  </a:lnTo>
                  <a:lnTo>
                    <a:pt x="0" y="0"/>
                  </a:lnTo>
                  <a:lnTo>
                    <a:pt x="0" y="259079"/>
                  </a:lnTo>
                  <a:lnTo>
                    <a:pt x="336803" y="259079"/>
                  </a:lnTo>
                  <a:close/>
                </a:path>
              </a:pathLst>
            </a:custGeom>
            <a:solidFill>
              <a:srgbClr val="FFFFFF"/>
            </a:solidFill>
          </p:spPr>
          <p:txBody>
            <a:bodyPr wrap="square" lIns="0" tIns="0" rIns="0" bIns="0" rtlCol="0"/>
            <a:lstStyle/>
            <a:p>
              <a:endParaRPr sz="1800"/>
            </a:p>
          </p:txBody>
        </p:sp>
        <p:sp>
          <p:nvSpPr>
            <p:cNvPr id="36" name="object 36"/>
            <p:cNvSpPr/>
            <p:nvPr/>
          </p:nvSpPr>
          <p:spPr>
            <a:xfrm>
              <a:off x="845820" y="5187695"/>
              <a:ext cx="361950" cy="285750"/>
            </a:xfrm>
            <a:custGeom>
              <a:avLst/>
              <a:gdLst/>
              <a:ahLst/>
              <a:cxnLst/>
              <a:rect l="l" t="t" r="r" b="b"/>
              <a:pathLst>
                <a:path w="361950" h="285750">
                  <a:moveTo>
                    <a:pt x="0" y="0"/>
                  </a:moveTo>
                  <a:lnTo>
                    <a:pt x="0" y="285750"/>
                  </a:lnTo>
                  <a:lnTo>
                    <a:pt x="361950" y="285750"/>
                  </a:lnTo>
                  <a:lnTo>
                    <a:pt x="361950" y="0"/>
                  </a:lnTo>
                  <a:lnTo>
                    <a:pt x="0" y="0"/>
                  </a:lnTo>
                  <a:close/>
                </a:path>
              </a:pathLst>
            </a:custGeom>
            <a:ln w="38100">
              <a:solidFill>
                <a:srgbClr val="FFFFFF"/>
              </a:solidFill>
            </a:ln>
          </p:spPr>
          <p:txBody>
            <a:bodyPr wrap="square" lIns="0" tIns="0" rIns="0" bIns="0" rtlCol="0"/>
            <a:lstStyle/>
            <a:p>
              <a:endParaRPr sz="1800"/>
            </a:p>
          </p:txBody>
        </p:sp>
        <p:sp>
          <p:nvSpPr>
            <p:cNvPr id="37" name="object 37"/>
            <p:cNvSpPr/>
            <p:nvPr/>
          </p:nvSpPr>
          <p:spPr>
            <a:xfrm>
              <a:off x="845820" y="5187695"/>
              <a:ext cx="361950" cy="544830"/>
            </a:xfrm>
            <a:custGeom>
              <a:avLst/>
              <a:gdLst/>
              <a:ahLst/>
              <a:cxnLst/>
              <a:rect l="l" t="t" r="r" b="b"/>
              <a:pathLst>
                <a:path w="361950" h="544829">
                  <a:moveTo>
                    <a:pt x="109728" y="0"/>
                  </a:moveTo>
                  <a:lnTo>
                    <a:pt x="67186" y="8679"/>
                  </a:lnTo>
                  <a:lnTo>
                    <a:pt x="32289" y="32289"/>
                  </a:lnTo>
                  <a:lnTo>
                    <a:pt x="8679" y="67186"/>
                  </a:lnTo>
                  <a:lnTo>
                    <a:pt x="0" y="109727"/>
                  </a:lnTo>
                  <a:lnTo>
                    <a:pt x="0" y="435101"/>
                  </a:lnTo>
                  <a:lnTo>
                    <a:pt x="8679" y="477964"/>
                  </a:lnTo>
                  <a:lnTo>
                    <a:pt x="32289" y="512825"/>
                  </a:lnTo>
                  <a:lnTo>
                    <a:pt x="67186" y="536257"/>
                  </a:lnTo>
                  <a:lnTo>
                    <a:pt x="109728" y="544829"/>
                  </a:lnTo>
                  <a:lnTo>
                    <a:pt x="252984" y="544829"/>
                  </a:lnTo>
                  <a:lnTo>
                    <a:pt x="295405" y="536257"/>
                  </a:lnTo>
                  <a:lnTo>
                    <a:pt x="330041" y="512825"/>
                  </a:lnTo>
                  <a:lnTo>
                    <a:pt x="353389" y="477964"/>
                  </a:lnTo>
                  <a:lnTo>
                    <a:pt x="361950" y="435101"/>
                  </a:lnTo>
                  <a:lnTo>
                    <a:pt x="361950" y="109727"/>
                  </a:lnTo>
                  <a:lnTo>
                    <a:pt x="353389" y="67186"/>
                  </a:lnTo>
                  <a:lnTo>
                    <a:pt x="330041" y="32289"/>
                  </a:lnTo>
                  <a:lnTo>
                    <a:pt x="295405" y="8679"/>
                  </a:lnTo>
                  <a:lnTo>
                    <a:pt x="252984" y="0"/>
                  </a:lnTo>
                  <a:lnTo>
                    <a:pt x="109728" y="0"/>
                  </a:lnTo>
                  <a:close/>
                </a:path>
              </a:pathLst>
            </a:custGeom>
            <a:ln w="38100">
              <a:solidFill>
                <a:srgbClr val="000000"/>
              </a:solidFill>
            </a:ln>
          </p:spPr>
          <p:txBody>
            <a:bodyPr wrap="square" lIns="0" tIns="0" rIns="0" bIns="0" rtlCol="0"/>
            <a:lstStyle/>
            <a:p>
              <a:endParaRPr sz="1800"/>
            </a:p>
          </p:txBody>
        </p:sp>
        <p:sp>
          <p:nvSpPr>
            <p:cNvPr id="38" name="object 38"/>
            <p:cNvSpPr/>
            <p:nvPr/>
          </p:nvSpPr>
          <p:spPr>
            <a:xfrm>
              <a:off x="845820" y="5446776"/>
              <a:ext cx="337185" cy="1905"/>
            </a:xfrm>
            <a:custGeom>
              <a:avLst/>
              <a:gdLst/>
              <a:ahLst/>
              <a:cxnLst/>
              <a:rect l="l" t="t" r="r" b="b"/>
              <a:pathLst>
                <a:path w="337184" h="1904">
                  <a:moveTo>
                    <a:pt x="-19050" y="762"/>
                  </a:moveTo>
                  <a:lnTo>
                    <a:pt x="355854" y="762"/>
                  </a:lnTo>
                </a:path>
              </a:pathLst>
            </a:custGeom>
            <a:ln w="39624">
              <a:solidFill>
                <a:srgbClr val="000000"/>
              </a:solidFill>
            </a:ln>
          </p:spPr>
          <p:txBody>
            <a:bodyPr wrap="square" lIns="0" tIns="0" rIns="0" bIns="0" rtlCol="0"/>
            <a:lstStyle/>
            <a:p>
              <a:endParaRPr sz="1800"/>
            </a:p>
          </p:txBody>
        </p:sp>
        <p:sp>
          <p:nvSpPr>
            <p:cNvPr id="39" name="object 39"/>
            <p:cNvSpPr/>
            <p:nvPr/>
          </p:nvSpPr>
          <p:spPr>
            <a:xfrm>
              <a:off x="3201924" y="5187695"/>
              <a:ext cx="337185" cy="520065"/>
            </a:xfrm>
            <a:custGeom>
              <a:avLst/>
              <a:gdLst/>
              <a:ahLst/>
              <a:cxnLst/>
              <a:rect l="l" t="t" r="r" b="b"/>
              <a:pathLst>
                <a:path w="337185" h="520064">
                  <a:moveTo>
                    <a:pt x="336804" y="409955"/>
                  </a:moveTo>
                  <a:lnTo>
                    <a:pt x="336803" y="109727"/>
                  </a:lnTo>
                  <a:lnTo>
                    <a:pt x="328124" y="67186"/>
                  </a:lnTo>
                  <a:lnTo>
                    <a:pt x="304514" y="32289"/>
                  </a:lnTo>
                  <a:lnTo>
                    <a:pt x="269617" y="8679"/>
                  </a:lnTo>
                  <a:lnTo>
                    <a:pt x="227075" y="0"/>
                  </a:lnTo>
                  <a:lnTo>
                    <a:pt x="109727" y="0"/>
                  </a:lnTo>
                  <a:lnTo>
                    <a:pt x="66865" y="8679"/>
                  </a:lnTo>
                  <a:lnTo>
                    <a:pt x="32003" y="32289"/>
                  </a:lnTo>
                  <a:lnTo>
                    <a:pt x="8572" y="67186"/>
                  </a:lnTo>
                  <a:lnTo>
                    <a:pt x="0" y="109727"/>
                  </a:lnTo>
                  <a:lnTo>
                    <a:pt x="0" y="409955"/>
                  </a:lnTo>
                  <a:lnTo>
                    <a:pt x="8572" y="452497"/>
                  </a:lnTo>
                  <a:lnTo>
                    <a:pt x="32004" y="487394"/>
                  </a:lnTo>
                  <a:lnTo>
                    <a:pt x="66865" y="511004"/>
                  </a:lnTo>
                  <a:lnTo>
                    <a:pt x="109728" y="519683"/>
                  </a:lnTo>
                  <a:lnTo>
                    <a:pt x="227076" y="519683"/>
                  </a:lnTo>
                  <a:lnTo>
                    <a:pt x="269617" y="511004"/>
                  </a:lnTo>
                  <a:lnTo>
                    <a:pt x="304514" y="487394"/>
                  </a:lnTo>
                  <a:lnTo>
                    <a:pt x="328124" y="452497"/>
                  </a:lnTo>
                  <a:lnTo>
                    <a:pt x="336804" y="409955"/>
                  </a:lnTo>
                  <a:close/>
                </a:path>
              </a:pathLst>
            </a:custGeom>
            <a:solidFill>
              <a:srgbClr val="FFDC99"/>
            </a:solidFill>
          </p:spPr>
          <p:txBody>
            <a:bodyPr wrap="square" lIns="0" tIns="0" rIns="0" bIns="0" rtlCol="0"/>
            <a:lstStyle/>
            <a:p>
              <a:endParaRPr sz="1800"/>
            </a:p>
          </p:txBody>
        </p:sp>
        <p:sp>
          <p:nvSpPr>
            <p:cNvPr id="40" name="object 40"/>
            <p:cNvSpPr/>
            <p:nvPr/>
          </p:nvSpPr>
          <p:spPr>
            <a:xfrm>
              <a:off x="3201924" y="5187695"/>
              <a:ext cx="363855" cy="544830"/>
            </a:xfrm>
            <a:custGeom>
              <a:avLst/>
              <a:gdLst/>
              <a:ahLst/>
              <a:cxnLst/>
              <a:rect l="l" t="t" r="r" b="b"/>
              <a:pathLst>
                <a:path w="363854" h="544829">
                  <a:moveTo>
                    <a:pt x="109727" y="0"/>
                  </a:moveTo>
                  <a:lnTo>
                    <a:pt x="66865" y="8679"/>
                  </a:lnTo>
                  <a:lnTo>
                    <a:pt x="32003" y="32289"/>
                  </a:lnTo>
                  <a:lnTo>
                    <a:pt x="8572" y="67186"/>
                  </a:lnTo>
                  <a:lnTo>
                    <a:pt x="0" y="109727"/>
                  </a:lnTo>
                  <a:lnTo>
                    <a:pt x="0" y="435101"/>
                  </a:lnTo>
                  <a:lnTo>
                    <a:pt x="8572" y="477964"/>
                  </a:lnTo>
                  <a:lnTo>
                    <a:pt x="32004" y="512825"/>
                  </a:lnTo>
                  <a:lnTo>
                    <a:pt x="66865" y="536257"/>
                  </a:lnTo>
                  <a:lnTo>
                    <a:pt x="109728" y="544829"/>
                  </a:lnTo>
                  <a:lnTo>
                    <a:pt x="253746" y="544829"/>
                  </a:lnTo>
                  <a:lnTo>
                    <a:pt x="296608" y="536257"/>
                  </a:lnTo>
                  <a:lnTo>
                    <a:pt x="331470" y="512825"/>
                  </a:lnTo>
                  <a:lnTo>
                    <a:pt x="354901" y="477964"/>
                  </a:lnTo>
                  <a:lnTo>
                    <a:pt x="363474" y="435101"/>
                  </a:lnTo>
                  <a:lnTo>
                    <a:pt x="363474" y="109727"/>
                  </a:lnTo>
                  <a:lnTo>
                    <a:pt x="354901" y="67186"/>
                  </a:lnTo>
                  <a:lnTo>
                    <a:pt x="331469" y="32289"/>
                  </a:lnTo>
                  <a:lnTo>
                    <a:pt x="296608" y="8679"/>
                  </a:lnTo>
                  <a:lnTo>
                    <a:pt x="253746" y="0"/>
                  </a:lnTo>
                  <a:lnTo>
                    <a:pt x="109727" y="0"/>
                  </a:lnTo>
                  <a:close/>
                </a:path>
              </a:pathLst>
            </a:custGeom>
            <a:ln w="38100">
              <a:solidFill>
                <a:srgbClr val="FFDC99"/>
              </a:solidFill>
            </a:ln>
          </p:spPr>
          <p:txBody>
            <a:bodyPr wrap="square" lIns="0" tIns="0" rIns="0" bIns="0" rtlCol="0"/>
            <a:lstStyle/>
            <a:p>
              <a:endParaRPr sz="1800"/>
            </a:p>
          </p:txBody>
        </p:sp>
        <p:sp>
          <p:nvSpPr>
            <p:cNvPr id="41" name="object 41"/>
            <p:cNvSpPr/>
            <p:nvPr/>
          </p:nvSpPr>
          <p:spPr>
            <a:xfrm>
              <a:off x="3201924" y="5187695"/>
              <a:ext cx="337185" cy="259079"/>
            </a:xfrm>
            <a:custGeom>
              <a:avLst/>
              <a:gdLst/>
              <a:ahLst/>
              <a:cxnLst/>
              <a:rect l="l" t="t" r="r" b="b"/>
              <a:pathLst>
                <a:path w="337185" h="259079">
                  <a:moveTo>
                    <a:pt x="336804" y="259079"/>
                  </a:moveTo>
                  <a:lnTo>
                    <a:pt x="336803" y="0"/>
                  </a:lnTo>
                  <a:lnTo>
                    <a:pt x="0" y="0"/>
                  </a:lnTo>
                  <a:lnTo>
                    <a:pt x="0" y="259079"/>
                  </a:lnTo>
                  <a:lnTo>
                    <a:pt x="336804" y="259079"/>
                  </a:lnTo>
                  <a:close/>
                </a:path>
              </a:pathLst>
            </a:custGeom>
            <a:solidFill>
              <a:srgbClr val="FFFFFF"/>
            </a:solidFill>
          </p:spPr>
          <p:txBody>
            <a:bodyPr wrap="square" lIns="0" tIns="0" rIns="0" bIns="0" rtlCol="0"/>
            <a:lstStyle/>
            <a:p>
              <a:endParaRPr sz="1800"/>
            </a:p>
          </p:txBody>
        </p:sp>
        <p:sp>
          <p:nvSpPr>
            <p:cNvPr id="42" name="object 42"/>
            <p:cNvSpPr/>
            <p:nvPr/>
          </p:nvSpPr>
          <p:spPr>
            <a:xfrm>
              <a:off x="3201924" y="5187695"/>
              <a:ext cx="363855" cy="285750"/>
            </a:xfrm>
            <a:custGeom>
              <a:avLst/>
              <a:gdLst/>
              <a:ahLst/>
              <a:cxnLst/>
              <a:rect l="l" t="t" r="r" b="b"/>
              <a:pathLst>
                <a:path w="363854" h="285750">
                  <a:moveTo>
                    <a:pt x="0" y="0"/>
                  </a:moveTo>
                  <a:lnTo>
                    <a:pt x="0" y="285750"/>
                  </a:lnTo>
                  <a:lnTo>
                    <a:pt x="363474" y="285750"/>
                  </a:lnTo>
                  <a:lnTo>
                    <a:pt x="363474" y="0"/>
                  </a:lnTo>
                  <a:lnTo>
                    <a:pt x="0" y="0"/>
                  </a:lnTo>
                  <a:close/>
                </a:path>
              </a:pathLst>
            </a:custGeom>
            <a:ln w="38100">
              <a:solidFill>
                <a:srgbClr val="FFFFFF"/>
              </a:solidFill>
            </a:ln>
          </p:spPr>
          <p:txBody>
            <a:bodyPr wrap="square" lIns="0" tIns="0" rIns="0" bIns="0" rtlCol="0"/>
            <a:lstStyle/>
            <a:p>
              <a:endParaRPr sz="1800"/>
            </a:p>
          </p:txBody>
        </p:sp>
        <p:sp>
          <p:nvSpPr>
            <p:cNvPr id="43" name="object 43"/>
            <p:cNvSpPr/>
            <p:nvPr/>
          </p:nvSpPr>
          <p:spPr>
            <a:xfrm>
              <a:off x="3201924" y="5187695"/>
              <a:ext cx="363855" cy="544830"/>
            </a:xfrm>
            <a:custGeom>
              <a:avLst/>
              <a:gdLst/>
              <a:ahLst/>
              <a:cxnLst/>
              <a:rect l="l" t="t" r="r" b="b"/>
              <a:pathLst>
                <a:path w="363854" h="544829">
                  <a:moveTo>
                    <a:pt x="109727" y="0"/>
                  </a:moveTo>
                  <a:lnTo>
                    <a:pt x="66865" y="8679"/>
                  </a:lnTo>
                  <a:lnTo>
                    <a:pt x="32003" y="32289"/>
                  </a:lnTo>
                  <a:lnTo>
                    <a:pt x="8572" y="67186"/>
                  </a:lnTo>
                  <a:lnTo>
                    <a:pt x="0" y="109727"/>
                  </a:lnTo>
                  <a:lnTo>
                    <a:pt x="0" y="435101"/>
                  </a:lnTo>
                  <a:lnTo>
                    <a:pt x="8572" y="477964"/>
                  </a:lnTo>
                  <a:lnTo>
                    <a:pt x="32004" y="512825"/>
                  </a:lnTo>
                  <a:lnTo>
                    <a:pt x="66865" y="536257"/>
                  </a:lnTo>
                  <a:lnTo>
                    <a:pt x="109728" y="544829"/>
                  </a:lnTo>
                  <a:lnTo>
                    <a:pt x="253746" y="544829"/>
                  </a:lnTo>
                  <a:lnTo>
                    <a:pt x="296608" y="536257"/>
                  </a:lnTo>
                  <a:lnTo>
                    <a:pt x="331470" y="512825"/>
                  </a:lnTo>
                  <a:lnTo>
                    <a:pt x="354901" y="477964"/>
                  </a:lnTo>
                  <a:lnTo>
                    <a:pt x="363474" y="435101"/>
                  </a:lnTo>
                  <a:lnTo>
                    <a:pt x="363474" y="109727"/>
                  </a:lnTo>
                  <a:lnTo>
                    <a:pt x="354901" y="67186"/>
                  </a:lnTo>
                  <a:lnTo>
                    <a:pt x="331469" y="32289"/>
                  </a:lnTo>
                  <a:lnTo>
                    <a:pt x="296608" y="8679"/>
                  </a:lnTo>
                  <a:lnTo>
                    <a:pt x="253746" y="0"/>
                  </a:lnTo>
                  <a:lnTo>
                    <a:pt x="109727" y="0"/>
                  </a:lnTo>
                  <a:close/>
                </a:path>
              </a:pathLst>
            </a:custGeom>
            <a:ln w="38100">
              <a:solidFill>
                <a:srgbClr val="000000"/>
              </a:solidFill>
            </a:ln>
          </p:spPr>
          <p:txBody>
            <a:bodyPr wrap="square" lIns="0" tIns="0" rIns="0" bIns="0" rtlCol="0"/>
            <a:lstStyle/>
            <a:p>
              <a:endParaRPr sz="1800"/>
            </a:p>
          </p:txBody>
        </p:sp>
        <p:sp>
          <p:nvSpPr>
            <p:cNvPr id="44" name="object 44"/>
            <p:cNvSpPr/>
            <p:nvPr/>
          </p:nvSpPr>
          <p:spPr>
            <a:xfrm>
              <a:off x="3201924" y="5446776"/>
              <a:ext cx="337185" cy="1905"/>
            </a:xfrm>
            <a:custGeom>
              <a:avLst/>
              <a:gdLst/>
              <a:ahLst/>
              <a:cxnLst/>
              <a:rect l="l" t="t" r="r" b="b"/>
              <a:pathLst>
                <a:path w="337185" h="1904">
                  <a:moveTo>
                    <a:pt x="-19050" y="762"/>
                  </a:moveTo>
                  <a:lnTo>
                    <a:pt x="355853" y="762"/>
                  </a:lnTo>
                </a:path>
              </a:pathLst>
            </a:custGeom>
            <a:ln w="39624">
              <a:solidFill>
                <a:srgbClr val="000000"/>
              </a:solidFill>
            </a:ln>
          </p:spPr>
          <p:txBody>
            <a:bodyPr wrap="square" lIns="0" tIns="0" rIns="0" bIns="0" rtlCol="0"/>
            <a:lstStyle/>
            <a:p>
              <a:endParaRPr sz="1800"/>
            </a:p>
          </p:txBody>
        </p:sp>
        <p:sp>
          <p:nvSpPr>
            <p:cNvPr id="45" name="object 45"/>
            <p:cNvSpPr/>
            <p:nvPr/>
          </p:nvSpPr>
          <p:spPr>
            <a:xfrm>
              <a:off x="1933194" y="2209800"/>
              <a:ext cx="3704590" cy="3834129"/>
            </a:xfrm>
            <a:custGeom>
              <a:avLst/>
              <a:gdLst/>
              <a:ahLst/>
              <a:cxnLst/>
              <a:rect l="l" t="t" r="r" b="b"/>
              <a:pathLst>
                <a:path w="3704590" h="3834129">
                  <a:moveTo>
                    <a:pt x="472439" y="0"/>
                  </a:moveTo>
                  <a:lnTo>
                    <a:pt x="424188" y="2434"/>
                  </a:lnTo>
                  <a:lnTo>
                    <a:pt x="377317" y="9580"/>
                  </a:lnTo>
                  <a:lnTo>
                    <a:pt x="332068" y="21201"/>
                  </a:lnTo>
                  <a:lnTo>
                    <a:pt x="288678" y="37064"/>
                  </a:lnTo>
                  <a:lnTo>
                    <a:pt x="247387" y="56931"/>
                  </a:lnTo>
                  <a:lnTo>
                    <a:pt x="208433" y="80568"/>
                  </a:lnTo>
                  <a:lnTo>
                    <a:pt x="172056" y="107738"/>
                  </a:lnTo>
                  <a:lnTo>
                    <a:pt x="138493" y="138207"/>
                  </a:lnTo>
                  <a:lnTo>
                    <a:pt x="107984" y="171739"/>
                  </a:lnTo>
                  <a:lnTo>
                    <a:pt x="80769" y="208098"/>
                  </a:lnTo>
                  <a:lnTo>
                    <a:pt x="57084" y="247050"/>
                  </a:lnTo>
                  <a:lnTo>
                    <a:pt x="37171" y="288357"/>
                  </a:lnTo>
                  <a:lnTo>
                    <a:pt x="21267" y="331785"/>
                  </a:lnTo>
                  <a:lnTo>
                    <a:pt x="9611" y="377099"/>
                  </a:lnTo>
                  <a:lnTo>
                    <a:pt x="2442" y="424062"/>
                  </a:lnTo>
                  <a:lnTo>
                    <a:pt x="0" y="472439"/>
                  </a:lnTo>
                  <a:lnTo>
                    <a:pt x="0" y="3361944"/>
                  </a:lnTo>
                  <a:lnTo>
                    <a:pt x="2442" y="3410187"/>
                  </a:lnTo>
                  <a:lnTo>
                    <a:pt x="9611" y="3457033"/>
                  </a:lnTo>
                  <a:lnTo>
                    <a:pt x="21267" y="3502245"/>
                  </a:lnTo>
                  <a:lnTo>
                    <a:pt x="37171" y="3545586"/>
                  </a:lnTo>
                  <a:lnTo>
                    <a:pt x="57084" y="3586819"/>
                  </a:lnTo>
                  <a:lnTo>
                    <a:pt x="80769" y="3625709"/>
                  </a:lnTo>
                  <a:lnTo>
                    <a:pt x="107984" y="3662017"/>
                  </a:lnTo>
                  <a:lnTo>
                    <a:pt x="138493" y="3695509"/>
                  </a:lnTo>
                  <a:lnTo>
                    <a:pt x="172056" y="3725947"/>
                  </a:lnTo>
                  <a:lnTo>
                    <a:pt x="208433" y="3753094"/>
                  </a:lnTo>
                  <a:lnTo>
                    <a:pt x="247387" y="3776713"/>
                  </a:lnTo>
                  <a:lnTo>
                    <a:pt x="288678" y="3796569"/>
                  </a:lnTo>
                  <a:lnTo>
                    <a:pt x="332068" y="3812425"/>
                  </a:lnTo>
                  <a:lnTo>
                    <a:pt x="377317" y="3824043"/>
                  </a:lnTo>
                  <a:lnTo>
                    <a:pt x="424188" y="3831187"/>
                  </a:lnTo>
                  <a:lnTo>
                    <a:pt x="472439" y="3833622"/>
                  </a:lnTo>
                  <a:lnTo>
                    <a:pt x="3231642" y="3833622"/>
                  </a:lnTo>
                  <a:lnTo>
                    <a:pt x="3279893" y="3831187"/>
                  </a:lnTo>
                  <a:lnTo>
                    <a:pt x="3326764" y="3824043"/>
                  </a:lnTo>
                  <a:lnTo>
                    <a:pt x="3372013" y="3812425"/>
                  </a:lnTo>
                  <a:lnTo>
                    <a:pt x="3415403" y="3796569"/>
                  </a:lnTo>
                  <a:lnTo>
                    <a:pt x="3456694" y="3776713"/>
                  </a:lnTo>
                  <a:lnTo>
                    <a:pt x="3495648" y="3753094"/>
                  </a:lnTo>
                  <a:lnTo>
                    <a:pt x="3532025" y="3725947"/>
                  </a:lnTo>
                  <a:lnTo>
                    <a:pt x="3565588" y="3695509"/>
                  </a:lnTo>
                  <a:lnTo>
                    <a:pt x="3596097" y="3662017"/>
                  </a:lnTo>
                  <a:lnTo>
                    <a:pt x="3623312" y="3625709"/>
                  </a:lnTo>
                  <a:lnTo>
                    <a:pt x="3646997" y="3586819"/>
                  </a:lnTo>
                  <a:lnTo>
                    <a:pt x="3666910" y="3545586"/>
                  </a:lnTo>
                  <a:lnTo>
                    <a:pt x="3682814" y="3502245"/>
                  </a:lnTo>
                  <a:lnTo>
                    <a:pt x="3694470" y="3457033"/>
                  </a:lnTo>
                  <a:lnTo>
                    <a:pt x="3701639" y="3410187"/>
                  </a:lnTo>
                  <a:lnTo>
                    <a:pt x="3704082" y="3361943"/>
                  </a:lnTo>
                  <a:lnTo>
                    <a:pt x="3704081" y="472439"/>
                  </a:lnTo>
                  <a:lnTo>
                    <a:pt x="3701639" y="424062"/>
                  </a:lnTo>
                  <a:lnTo>
                    <a:pt x="3694470" y="377099"/>
                  </a:lnTo>
                  <a:lnTo>
                    <a:pt x="3682814" y="331785"/>
                  </a:lnTo>
                  <a:lnTo>
                    <a:pt x="3666910" y="288357"/>
                  </a:lnTo>
                  <a:lnTo>
                    <a:pt x="3646997" y="247050"/>
                  </a:lnTo>
                  <a:lnTo>
                    <a:pt x="3623312" y="208098"/>
                  </a:lnTo>
                  <a:lnTo>
                    <a:pt x="3596097" y="171739"/>
                  </a:lnTo>
                  <a:lnTo>
                    <a:pt x="3565588" y="138207"/>
                  </a:lnTo>
                  <a:lnTo>
                    <a:pt x="3532025" y="107738"/>
                  </a:lnTo>
                  <a:lnTo>
                    <a:pt x="3495648" y="80568"/>
                  </a:lnTo>
                  <a:lnTo>
                    <a:pt x="3456694" y="56931"/>
                  </a:lnTo>
                  <a:lnTo>
                    <a:pt x="3415403" y="37064"/>
                  </a:lnTo>
                  <a:lnTo>
                    <a:pt x="3372013" y="21201"/>
                  </a:lnTo>
                  <a:lnTo>
                    <a:pt x="3326764" y="9580"/>
                  </a:lnTo>
                  <a:lnTo>
                    <a:pt x="3279893" y="2434"/>
                  </a:lnTo>
                  <a:lnTo>
                    <a:pt x="3231641" y="0"/>
                  </a:lnTo>
                  <a:lnTo>
                    <a:pt x="472439" y="0"/>
                  </a:lnTo>
                  <a:close/>
                </a:path>
              </a:pathLst>
            </a:custGeom>
            <a:ln w="38100">
              <a:solidFill>
                <a:srgbClr val="000000"/>
              </a:solidFill>
            </a:ln>
          </p:spPr>
          <p:txBody>
            <a:bodyPr wrap="square" lIns="0" tIns="0" rIns="0" bIns="0" rtlCol="0"/>
            <a:lstStyle/>
            <a:p>
              <a:endParaRPr sz="1800"/>
            </a:p>
          </p:txBody>
        </p:sp>
        <p:sp>
          <p:nvSpPr>
            <p:cNvPr id="46" name="object 46"/>
            <p:cNvSpPr/>
            <p:nvPr/>
          </p:nvSpPr>
          <p:spPr>
            <a:xfrm>
              <a:off x="3201924" y="3012947"/>
              <a:ext cx="363855" cy="517525"/>
            </a:xfrm>
            <a:custGeom>
              <a:avLst/>
              <a:gdLst/>
              <a:ahLst/>
              <a:cxnLst/>
              <a:rect l="l" t="t" r="r" b="b"/>
              <a:pathLst>
                <a:path w="363854" h="517525">
                  <a:moveTo>
                    <a:pt x="363474" y="408431"/>
                  </a:moveTo>
                  <a:lnTo>
                    <a:pt x="363474" y="109727"/>
                  </a:lnTo>
                  <a:lnTo>
                    <a:pt x="354901" y="66865"/>
                  </a:lnTo>
                  <a:lnTo>
                    <a:pt x="331469" y="32003"/>
                  </a:lnTo>
                  <a:lnTo>
                    <a:pt x="296608" y="8572"/>
                  </a:lnTo>
                  <a:lnTo>
                    <a:pt x="253746" y="0"/>
                  </a:lnTo>
                  <a:lnTo>
                    <a:pt x="109727" y="0"/>
                  </a:lnTo>
                  <a:lnTo>
                    <a:pt x="66865" y="8572"/>
                  </a:lnTo>
                  <a:lnTo>
                    <a:pt x="32003" y="32003"/>
                  </a:lnTo>
                  <a:lnTo>
                    <a:pt x="8572" y="66865"/>
                  </a:lnTo>
                  <a:lnTo>
                    <a:pt x="0" y="109727"/>
                  </a:lnTo>
                  <a:lnTo>
                    <a:pt x="0" y="408431"/>
                  </a:lnTo>
                  <a:lnTo>
                    <a:pt x="8572" y="450853"/>
                  </a:lnTo>
                  <a:lnTo>
                    <a:pt x="32003" y="485489"/>
                  </a:lnTo>
                  <a:lnTo>
                    <a:pt x="66865" y="508837"/>
                  </a:lnTo>
                  <a:lnTo>
                    <a:pt x="109727" y="517398"/>
                  </a:lnTo>
                  <a:lnTo>
                    <a:pt x="253746" y="517398"/>
                  </a:lnTo>
                  <a:lnTo>
                    <a:pt x="296608" y="508837"/>
                  </a:lnTo>
                  <a:lnTo>
                    <a:pt x="331470" y="485489"/>
                  </a:lnTo>
                  <a:lnTo>
                    <a:pt x="354901" y="450853"/>
                  </a:lnTo>
                  <a:lnTo>
                    <a:pt x="363474" y="408431"/>
                  </a:lnTo>
                  <a:close/>
                </a:path>
              </a:pathLst>
            </a:custGeom>
            <a:solidFill>
              <a:srgbClr val="FFDC99"/>
            </a:solidFill>
          </p:spPr>
          <p:txBody>
            <a:bodyPr wrap="square" lIns="0" tIns="0" rIns="0" bIns="0" rtlCol="0"/>
            <a:lstStyle/>
            <a:p>
              <a:endParaRPr sz="1800"/>
            </a:p>
          </p:txBody>
        </p:sp>
        <p:sp>
          <p:nvSpPr>
            <p:cNvPr id="47" name="object 47"/>
            <p:cNvSpPr/>
            <p:nvPr/>
          </p:nvSpPr>
          <p:spPr>
            <a:xfrm>
              <a:off x="3201924" y="3012947"/>
              <a:ext cx="388620" cy="543560"/>
            </a:xfrm>
            <a:custGeom>
              <a:avLst/>
              <a:gdLst/>
              <a:ahLst/>
              <a:cxnLst/>
              <a:rect l="l" t="t" r="r" b="b"/>
              <a:pathLst>
                <a:path w="388620" h="543560">
                  <a:moveTo>
                    <a:pt x="109727" y="0"/>
                  </a:moveTo>
                  <a:lnTo>
                    <a:pt x="66865" y="8572"/>
                  </a:lnTo>
                  <a:lnTo>
                    <a:pt x="32003" y="32003"/>
                  </a:lnTo>
                  <a:lnTo>
                    <a:pt x="8572" y="66865"/>
                  </a:lnTo>
                  <a:lnTo>
                    <a:pt x="0" y="109727"/>
                  </a:lnTo>
                  <a:lnTo>
                    <a:pt x="0" y="433577"/>
                  </a:lnTo>
                  <a:lnTo>
                    <a:pt x="8572" y="476119"/>
                  </a:lnTo>
                  <a:lnTo>
                    <a:pt x="32003" y="511016"/>
                  </a:lnTo>
                  <a:lnTo>
                    <a:pt x="66865" y="534626"/>
                  </a:lnTo>
                  <a:lnTo>
                    <a:pt x="109727" y="543305"/>
                  </a:lnTo>
                  <a:lnTo>
                    <a:pt x="279653" y="543305"/>
                  </a:lnTo>
                  <a:lnTo>
                    <a:pt x="322075" y="534626"/>
                  </a:lnTo>
                  <a:lnTo>
                    <a:pt x="356711" y="511016"/>
                  </a:lnTo>
                  <a:lnTo>
                    <a:pt x="380059" y="476119"/>
                  </a:lnTo>
                  <a:lnTo>
                    <a:pt x="388620" y="433577"/>
                  </a:lnTo>
                  <a:lnTo>
                    <a:pt x="388620" y="109727"/>
                  </a:lnTo>
                  <a:lnTo>
                    <a:pt x="380059" y="66865"/>
                  </a:lnTo>
                  <a:lnTo>
                    <a:pt x="356711" y="32003"/>
                  </a:lnTo>
                  <a:lnTo>
                    <a:pt x="322075" y="8572"/>
                  </a:lnTo>
                  <a:lnTo>
                    <a:pt x="279653" y="0"/>
                  </a:lnTo>
                  <a:lnTo>
                    <a:pt x="109727" y="0"/>
                  </a:lnTo>
                  <a:close/>
                </a:path>
              </a:pathLst>
            </a:custGeom>
            <a:ln w="38100">
              <a:solidFill>
                <a:srgbClr val="FFDC99"/>
              </a:solidFill>
            </a:ln>
          </p:spPr>
          <p:txBody>
            <a:bodyPr wrap="square" lIns="0" tIns="0" rIns="0" bIns="0" rtlCol="0"/>
            <a:lstStyle/>
            <a:p>
              <a:endParaRPr sz="1800"/>
            </a:p>
          </p:txBody>
        </p:sp>
        <p:sp>
          <p:nvSpPr>
            <p:cNvPr id="48" name="object 48"/>
            <p:cNvSpPr/>
            <p:nvPr/>
          </p:nvSpPr>
          <p:spPr>
            <a:xfrm>
              <a:off x="3229356" y="3012947"/>
              <a:ext cx="336550" cy="259079"/>
            </a:xfrm>
            <a:custGeom>
              <a:avLst/>
              <a:gdLst/>
              <a:ahLst/>
              <a:cxnLst/>
              <a:rect l="l" t="t" r="r" b="b"/>
              <a:pathLst>
                <a:path w="336550" h="259079">
                  <a:moveTo>
                    <a:pt x="336041" y="259079"/>
                  </a:moveTo>
                  <a:lnTo>
                    <a:pt x="336041" y="0"/>
                  </a:lnTo>
                  <a:lnTo>
                    <a:pt x="0" y="0"/>
                  </a:lnTo>
                  <a:lnTo>
                    <a:pt x="0" y="259079"/>
                  </a:lnTo>
                  <a:lnTo>
                    <a:pt x="336041" y="259079"/>
                  </a:lnTo>
                  <a:close/>
                </a:path>
              </a:pathLst>
            </a:custGeom>
            <a:solidFill>
              <a:srgbClr val="FFFFFF"/>
            </a:solidFill>
          </p:spPr>
          <p:txBody>
            <a:bodyPr wrap="square" lIns="0" tIns="0" rIns="0" bIns="0" rtlCol="0"/>
            <a:lstStyle/>
            <a:p>
              <a:endParaRPr sz="1800"/>
            </a:p>
          </p:txBody>
        </p:sp>
        <p:sp>
          <p:nvSpPr>
            <p:cNvPr id="49" name="object 49"/>
            <p:cNvSpPr/>
            <p:nvPr/>
          </p:nvSpPr>
          <p:spPr>
            <a:xfrm>
              <a:off x="3228594" y="3012947"/>
              <a:ext cx="361950" cy="284480"/>
            </a:xfrm>
            <a:custGeom>
              <a:avLst/>
              <a:gdLst/>
              <a:ahLst/>
              <a:cxnLst/>
              <a:rect l="l" t="t" r="r" b="b"/>
              <a:pathLst>
                <a:path w="361950" h="284479">
                  <a:moveTo>
                    <a:pt x="0" y="0"/>
                  </a:moveTo>
                  <a:lnTo>
                    <a:pt x="0" y="284225"/>
                  </a:lnTo>
                  <a:lnTo>
                    <a:pt x="361950" y="284225"/>
                  </a:lnTo>
                  <a:lnTo>
                    <a:pt x="361950" y="0"/>
                  </a:lnTo>
                  <a:lnTo>
                    <a:pt x="0" y="0"/>
                  </a:lnTo>
                  <a:close/>
                </a:path>
              </a:pathLst>
            </a:custGeom>
            <a:ln w="38100">
              <a:solidFill>
                <a:srgbClr val="FFFFFF"/>
              </a:solidFill>
            </a:ln>
          </p:spPr>
          <p:txBody>
            <a:bodyPr wrap="square" lIns="0" tIns="0" rIns="0" bIns="0" rtlCol="0"/>
            <a:lstStyle/>
            <a:p>
              <a:endParaRPr sz="1800"/>
            </a:p>
          </p:txBody>
        </p:sp>
        <p:sp>
          <p:nvSpPr>
            <p:cNvPr id="50" name="object 50"/>
            <p:cNvSpPr/>
            <p:nvPr/>
          </p:nvSpPr>
          <p:spPr>
            <a:xfrm>
              <a:off x="3201924" y="3012947"/>
              <a:ext cx="388620" cy="543560"/>
            </a:xfrm>
            <a:custGeom>
              <a:avLst/>
              <a:gdLst/>
              <a:ahLst/>
              <a:cxnLst/>
              <a:rect l="l" t="t" r="r" b="b"/>
              <a:pathLst>
                <a:path w="388620" h="543560">
                  <a:moveTo>
                    <a:pt x="109727" y="0"/>
                  </a:moveTo>
                  <a:lnTo>
                    <a:pt x="66865" y="8572"/>
                  </a:lnTo>
                  <a:lnTo>
                    <a:pt x="32003" y="32003"/>
                  </a:lnTo>
                  <a:lnTo>
                    <a:pt x="8572" y="66865"/>
                  </a:lnTo>
                  <a:lnTo>
                    <a:pt x="0" y="109727"/>
                  </a:lnTo>
                  <a:lnTo>
                    <a:pt x="0" y="433577"/>
                  </a:lnTo>
                  <a:lnTo>
                    <a:pt x="8572" y="476119"/>
                  </a:lnTo>
                  <a:lnTo>
                    <a:pt x="32003" y="511016"/>
                  </a:lnTo>
                  <a:lnTo>
                    <a:pt x="66865" y="534626"/>
                  </a:lnTo>
                  <a:lnTo>
                    <a:pt x="109727" y="543305"/>
                  </a:lnTo>
                  <a:lnTo>
                    <a:pt x="279653" y="543305"/>
                  </a:lnTo>
                  <a:lnTo>
                    <a:pt x="322075" y="534626"/>
                  </a:lnTo>
                  <a:lnTo>
                    <a:pt x="356711" y="511016"/>
                  </a:lnTo>
                  <a:lnTo>
                    <a:pt x="380059" y="476119"/>
                  </a:lnTo>
                  <a:lnTo>
                    <a:pt x="388620" y="433577"/>
                  </a:lnTo>
                  <a:lnTo>
                    <a:pt x="388620" y="109727"/>
                  </a:lnTo>
                  <a:lnTo>
                    <a:pt x="380059" y="66865"/>
                  </a:lnTo>
                  <a:lnTo>
                    <a:pt x="356711" y="32003"/>
                  </a:lnTo>
                  <a:lnTo>
                    <a:pt x="322075" y="8572"/>
                  </a:lnTo>
                  <a:lnTo>
                    <a:pt x="279653" y="0"/>
                  </a:lnTo>
                  <a:lnTo>
                    <a:pt x="109727" y="0"/>
                  </a:lnTo>
                  <a:close/>
                </a:path>
              </a:pathLst>
            </a:custGeom>
            <a:ln w="38100">
              <a:solidFill>
                <a:srgbClr val="000000"/>
              </a:solidFill>
            </a:ln>
          </p:spPr>
          <p:txBody>
            <a:bodyPr wrap="square" lIns="0" tIns="0" rIns="0" bIns="0" rtlCol="0"/>
            <a:lstStyle/>
            <a:p>
              <a:endParaRPr sz="1800"/>
            </a:p>
          </p:txBody>
        </p:sp>
        <p:sp>
          <p:nvSpPr>
            <p:cNvPr id="51" name="object 51"/>
            <p:cNvSpPr/>
            <p:nvPr/>
          </p:nvSpPr>
          <p:spPr>
            <a:xfrm>
              <a:off x="3201924" y="3272027"/>
              <a:ext cx="363855" cy="1905"/>
            </a:xfrm>
            <a:custGeom>
              <a:avLst/>
              <a:gdLst/>
              <a:ahLst/>
              <a:cxnLst/>
              <a:rect l="l" t="t" r="r" b="b"/>
              <a:pathLst>
                <a:path w="363854" h="1904">
                  <a:moveTo>
                    <a:pt x="0" y="0"/>
                  </a:moveTo>
                  <a:lnTo>
                    <a:pt x="363474" y="1524"/>
                  </a:lnTo>
                </a:path>
              </a:pathLst>
            </a:custGeom>
            <a:ln w="38100">
              <a:solidFill>
                <a:srgbClr val="000000"/>
              </a:solidFill>
            </a:ln>
          </p:spPr>
          <p:txBody>
            <a:bodyPr wrap="square" lIns="0" tIns="0" rIns="0" bIns="0" rtlCol="0"/>
            <a:lstStyle/>
            <a:p>
              <a:endParaRPr sz="1800"/>
            </a:p>
          </p:txBody>
        </p:sp>
      </p:grpSp>
      <p:sp>
        <p:nvSpPr>
          <p:cNvPr id="52" name="object 52"/>
          <p:cNvSpPr txBox="1"/>
          <p:nvPr/>
        </p:nvSpPr>
        <p:spPr>
          <a:xfrm>
            <a:off x="4090671" y="2197556"/>
            <a:ext cx="2543175" cy="749179"/>
          </a:xfrm>
          <a:prstGeom prst="rect">
            <a:avLst/>
          </a:prstGeom>
        </p:spPr>
        <p:txBody>
          <a:bodyPr vert="horz" wrap="square" lIns="0" tIns="12700" rIns="0" bIns="0" rtlCol="0">
            <a:spAutoFit/>
          </a:bodyPr>
          <a:lstStyle/>
          <a:p>
            <a:pPr marL="12700" marR="5080" indent="1219200">
              <a:lnSpc>
                <a:spcPct val="150000"/>
              </a:lnSpc>
              <a:spcBef>
                <a:spcPts val="100"/>
              </a:spcBef>
            </a:pPr>
            <a:r>
              <a:rPr sz="1700" spc="-5" dirty="0">
                <a:latin typeface="Arial MT"/>
                <a:cs typeface="Arial MT"/>
              </a:rPr>
              <a:t>Event</a:t>
            </a:r>
            <a:r>
              <a:rPr sz="1700" spc="-50" dirty="0">
                <a:latin typeface="Arial MT"/>
                <a:cs typeface="Arial MT"/>
              </a:rPr>
              <a:t> </a:t>
            </a:r>
            <a:r>
              <a:rPr sz="1700" spc="-5" dirty="0">
                <a:latin typeface="Arial MT"/>
                <a:cs typeface="Arial MT"/>
              </a:rPr>
              <a:t>service </a:t>
            </a:r>
            <a:r>
              <a:rPr sz="1700" spc="-455" dirty="0">
                <a:latin typeface="Arial MT"/>
                <a:cs typeface="Arial MT"/>
              </a:rPr>
              <a:t> </a:t>
            </a:r>
            <a:r>
              <a:rPr sz="1700" spc="-5" dirty="0">
                <a:latin typeface="Arial MT"/>
                <a:cs typeface="Arial MT"/>
              </a:rPr>
              <a:t>object</a:t>
            </a:r>
            <a:r>
              <a:rPr sz="1700" dirty="0">
                <a:latin typeface="Arial MT"/>
                <a:cs typeface="Arial MT"/>
              </a:rPr>
              <a:t> </a:t>
            </a:r>
            <a:r>
              <a:rPr sz="1700" spc="-5" dirty="0">
                <a:latin typeface="Arial MT"/>
                <a:cs typeface="Arial MT"/>
              </a:rPr>
              <a:t>of</a:t>
            </a:r>
            <a:r>
              <a:rPr sz="1700" spc="5" dirty="0">
                <a:latin typeface="Arial MT"/>
                <a:cs typeface="Arial MT"/>
              </a:rPr>
              <a:t> </a:t>
            </a:r>
            <a:r>
              <a:rPr sz="1700" spc="-5" dirty="0">
                <a:latin typeface="Arial MT"/>
                <a:cs typeface="Arial MT"/>
              </a:rPr>
              <a:t>interest</a:t>
            </a:r>
            <a:endParaRPr sz="1700">
              <a:latin typeface="Arial MT"/>
              <a:cs typeface="Arial MT"/>
            </a:endParaRPr>
          </a:p>
        </p:txBody>
      </p:sp>
      <p:sp>
        <p:nvSpPr>
          <p:cNvPr id="53" name="object 53"/>
          <p:cNvSpPr txBox="1"/>
          <p:nvPr/>
        </p:nvSpPr>
        <p:spPr>
          <a:xfrm>
            <a:off x="3535167" y="3778251"/>
            <a:ext cx="161480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object</a:t>
            </a:r>
            <a:r>
              <a:rPr sz="1700" spc="-10" dirty="0">
                <a:latin typeface="Arial MT"/>
                <a:cs typeface="Arial MT"/>
              </a:rPr>
              <a:t> </a:t>
            </a:r>
            <a:r>
              <a:rPr sz="1700" spc="-5" dirty="0">
                <a:latin typeface="Arial MT"/>
                <a:cs typeface="Arial MT"/>
              </a:rPr>
              <a:t>of interest</a:t>
            </a:r>
            <a:endParaRPr sz="1700">
              <a:latin typeface="Arial MT"/>
              <a:cs typeface="Arial MT"/>
            </a:endParaRPr>
          </a:p>
        </p:txBody>
      </p:sp>
      <p:sp>
        <p:nvSpPr>
          <p:cNvPr id="54" name="object 54"/>
          <p:cNvSpPr txBox="1"/>
          <p:nvPr/>
        </p:nvSpPr>
        <p:spPr>
          <a:xfrm>
            <a:off x="5851332" y="3778251"/>
            <a:ext cx="868044" cy="284480"/>
          </a:xfrm>
          <a:prstGeom prst="rect">
            <a:avLst/>
          </a:prstGeom>
        </p:spPr>
        <p:txBody>
          <a:bodyPr vert="horz" wrap="square" lIns="0" tIns="12065" rIns="0" bIns="0" rtlCol="0">
            <a:spAutoFit/>
          </a:bodyPr>
          <a:lstStyle/>
          <a:p>
            <a:pPr marL="12700">
              <a:lnSpc>
                <a:spcPct val="100000"/>
              </a:lnSpc>
              <a:spcBef>
                <a:spcPts val="95"/>
              </a:spcBef>
            </a:pPr>
            <a:r>
              <a:rPr sz="1700" dirty="0">
                <a:latin typeface="Arial MT"/>
                <a:cs typeface="Arial MT"/>
              </a:rPr>
              <a:t>o</a:t>
            </a:r>
            <a:r>
              <a:rPr sz="1700" spc="-10" dirty="0">
                <a:latin typeface="Arial MT"/>
                <a:cs typeface="Arial MT"/>
              </a:rPr>
              <a:t>b</a:t>
            </a:r>
            <a:r>
              <a:rPr sz="1700" dirty="0">
                <a:latin typeface="Arial MT"/>
                <a:cs typeface="Arial MT"/>
              </a:rPr>
              <a:t>s</a:t>
            </a:r>
            <a:r>
              <a:rPr sz="1700" spc="-10" dirty="0">
                <a:latin typeface="Arial MT"/>
                <a:cs typeface="Arial MT"/>
              </a:rPr>
              <a:t>er</a:t>
            </a:r>
            <a:r>
              <a:rPr sz="1700" dirty="0">
                <a:latin typeface="Arial MT"/>
                <a:cs typeface="Arial MT"/>
              </a:rPr>
              <a:t>ver</a:t>
            </a:r>
            <a:endParaRPr sz="1700">
              <a:latin typeface="Arial MT"/>
              <a:cs typeface="Arial MT"/>
            </a:endParaRPr>
          </a:p>
        </p:txBody>
      </p:sp>
      <p:grpSp>
        <p:nvGrpSpPr>
          <p:cNvPr id="55" name="object 55"/>
          <p:cNvGrpSpPr/>
          <p:nvPr/>
        </p:nvGrpSpPr>
        <p:grpSpPr>
          <a:xfrm>
            <a:off x="5070347" y="2993899"/>
            <a:ext cx="4493260" cy="2783205"/>
            <a:chOff x="3546347" y="2993898"/>
            <a:chExt cx="4493260" cy="2783205"/>
          </a:xfrm>
        </p:grpSpPr>
        <p:pic>
          <p:nvPicPr>
            <p:cNvPr id="56" name="object 56"/>
            <p:cNvPicPr/>
            <p:nvPr/>
          </p:nvPicPr>
          <p:blipFill>
            <a:blip r:embed="rId5" cstate="print"/>
            <a:stretch>
              <a:fillRect/>
            </a:stretch>
          </p:blipFill>
          <p:spPr>
            <a:xfrm>
              <a:off x="7438644" y="3122676"/>
              <a:ext cx="141731" cy="142494"/>
            </a:xfrm>
            <a:prstGeom prst="rect">
              <a:avLst/>
            </a:prstGeom>
          </p:spPr>
        </p:pic>
        <p:sp>
          <p:nvSpPr>
            <p:cNvPr id="57" name="object 57"/>
            <p:cNvSpPr/>
            <p:nvPr/>
          </p:nvSpPr>
          <p:spPr>
            <a:xfrm>
              <a:off x="3598925" y="3194304"/>
              <a:ext cx="3893820" cy="1905"/>
            </a:xfrm>
            <a:custGeom>
              <a:avLst/>
              <a:gdLst/>
              <a:ahLst/>
              <a:cxnLst/>
              <a:rect l="l" t="t" r="r" b="b"/>
              <a:pathLst>
                <a:path w="3893820" h="1905">
                  <a:moveTo>
                    <a:pt x="3893820" y="0"/>
                  </a:moveTo>
                  <a:lnTo>
                    <a:pt x="0" y="1524"/>
                  </a:lnTo>
                </a:path>
              </a:pathLst>
            </a:custGeom>
            <a:ln w="38100">
              <a:solidFill>
                <a:srgbClr val="000000"/>
              </a:solidFill>
            </a:ln>
          </p:spPr>
          <p:txBody>
            <a:bodyPr wrap="square" lIns="0" tIns="0" rIns="0" bIns="0" rtlCol="0"/>
            <a:lstStyle/>
            <a:p>
              <a:endParaRPr sz="1800"/>
            </a:p>
          </p:txBody>
        </p:sp>
        <p:sp>
          <p:nvSpPr>
            <p:cNvPr id="58" name="object 58"/>
            <p:cNvSpPr/>
            <p:nvPr/>
          </p:nvSpPr>
          <p:spPr>
            <a:xfrm>
              <a:off x="7605521" y="3012948"/>
              <a:ext cx="361950" cy="517525"/>
            </a:xfrm>
            <a:custGeom>
              <a:avLst/>
              <a:gdLst/>
              <a:ahLst/>
              <a:cxnLst/>
              <a:rect l="l" t="t" r="r" b="b"/>
              <a:pathLst>
                <a:path w="361950" h="517525">
                  <a:moveTo>
                    <a:pt x="361950" y="408431"/>
                  </a:moveTo>
                  <a:lnTo>
                    <a:pt x="361950" y="109727"/>
                  </a:lnTo>
                  <a:lnTo>
                    <a:pt x="353377" y="67186"/>
                  </a:lnTo>
                  <a:lnTo>
                    <a:pt x="329946" y="32289"/>
                  </a:lnTo>
                  <a:lnTo>
                    <a:pt x="295084" y="8679"/>
                  </a:lnTo>
                  <a:lnTo>
                    <a:pt x="252222" y="0"/>
                  </a:lnTo>
                  <a:lnTo>
                    <a:pt x="109727" y="0"/>
                  </a:lnTo>
                  <a:lnTo>
                    <a:pt x="67186" y="8679"/>
                  </a:lnTo>
                  <a:lnTo>
                    <a:pt x="32289" y="32289"/>
                  </a:lnTo>
                  <a:lnTo>
                    <a:pt x="8679" y="67186"/>
                  </a:lnTo>
                  <a:lnTo>
                    <a:pt x="0" y="109727"/>
                  </a:lnTo>
                  <a:lnTo>
                    <a:pt x="0" y="408431"/>
                  </a:lnTo>
                  <a:lnTo>
                    <a:pt x="8679" y="450853"/>
                  </a:lnTo>
                  <a:lnTo>
                    <a:pt x="32289" y="485489"/>
                  </a:lnTo>
                  <a:lnTo>
                    <a:pt x="67186" y="508837"/>
                  </a:lnTo>
                  <a:lnTo>
                    <a:pt x="109727" y="517398"/>
                  </a:lnTo>
                  <a:lnTo>
                    <a:pt x="252222" y="517398"/>
                  </a:lnTo>
                  <a:lnTo>
                    <a:pt x="295084" y="508837"/>
                  </a:lnTo>
                  <a:lnTo>
                    <a:pt x="329946" y="485489"/>
                  </a:lnTo>
                  <a:lnTo>
                    <a:pt x="353377" y="450853"/>
                  </a:lnTo>
                  <a:lnTo>
                    <a:pt x="361950" y="408431"/>
                  </a:lnTo>
                  <a:close/>
                </a:path>
              </a:pathLst>
            </a:custGeom>
            <a:solidFill>
              <a:srgbClr val="FFDC99"/>
            </a:solidFill>
          </p:spPr>
          <p:txBody>
            <a:bodyPr wrap="square" lIns="0" tIns="0" rIns="0" bIns="0" rtlCol="0"/>
            <a:lstStyle/>
            <a:p>
              <a:endParaRPr sz="1800"/>
            </a:p>
          </p:txBody>
        </p:sp>
        <p:sp>
          <p:nvSpPr>
            <p:cNvPr id="59" name="object 59"/>
            <p:cNvSpPr/>
            <p:nvPr/>
          </p:nvSpPr>
          <p:spPr>
            <a:xfrm>
              <a:off x="7605521" y="3012948"/>
              <a:ext cx="387985" cy="543560"/>
            </a:xfrm>
            <a:custGeom>
              <a:avLst/>
              <a:gdLst/>
              <a:ahLst/>
              <a:cxnLst/>
              <a:rect l="l" t="t" r="r" b="b"/>
              <a:pathLst>
                <a:path w="387984" h="543560">
                  <a:moveTo>
                    <a:pt x="109727" y="0"/>
                  </a:moveTo>
                  <a:lnTo>
                    <a:pt x="67186" y="8679"/>
                  </a:lnTo>
                  <a:lnTo>
                    <a:pt x="32289" y="32289"/>
                  </a:lnTo>
                  <a:lnTo>
                    <a:pt x="8679" y="67186"/>
                  </a:lnTo>
                  <a:lnTo>
                    <a:pt x="0" y="109727"/>
                  </a:lnTo>
                  <a:lnTo>
                    <a:pt x="0" y="433577"/>
                  </a:lnTo>
                  <a:lnTo>
                    <a:pt x="8679" y="476119"/>
                  </a:lnTo>
                  <a:lnTo>
                    <a:pt x="32289" y="511016"/>
                  </a:lnTo>
                  <a:lnTo>
                    <a:pt x="67186" y="534626"/>
                  </a:lnTo>
                  <a:lnTo>
                    <a:pt x="109727" y="543305"/>
                  </a:lnTo>
                  <a:lnTo>
                    <a:pt x="278129" y="543305"/>
                  </a:lnTo>
                  <a:lnTo>
                    <a:pt x="320671" y="534626"/>
                  </a:lnTo>
                  <a:lnTo>
                    <a:pt x="355568" y="511016"/>
                  </a:lnTo>
                  <a:lnTo>
                    <a:pt x="379178" y="476119"/>
                  </a:lnTo>
                  <a:lnTo>
                    <a:pt x="387857" y="433577"/>
                  </a:lnTo>
                  <a:lnTo>
                    <a:pt x="387857" y="109727"/>
                  </a:lnTo>
                  <a:lnTo>
                    <a:pt x="379178" y="67186"/>
                  </a:lnTo>
                  <a:lnTo>
                    <a:pt x="355568" y="32289"/>
                  </a:lnTo>
                  <a:lnTo>
                    <a:pt x="320671" y="8679"/>
                  </a:lnTo>
                  <a:lnTo>
                    <a:pt x="278129" y="0"/>
                  </a:lnTo>
                  <a:lnTo>
                    <a:pt x="109727" y="0"/>
                  </a:lnTo>
                  <a:close/>
                </a:path>
              </a:pathLst>
            </a:custGeom>
            <a:ln w="38100">
              <a:solidFill>
                <a:srgbClr val="FFDC99"/>
              </a:solidFill>
            </a:ln>
          </p:spPr>
          <p:txBody>
            <a:bodyPr wrap="square" lIns="0" tIns="0" rIns="0" bIns="0" rtlCol="0"/>
            <a:lstStyle/>
            <a:p>
              <a:endParaRPr sz="1800"/>
            </a:p>
          </p:txBody>
        </p:sp>
        <p:sp>
          <p:nvSpPr>
            <p:cNvPr id="60" name="object 60"/>
            <p:cNvSpPr/>
            <p:nvPr/>
          </p:nvSpPr>
          <p:spPr>
            <a:xfrm>
              <a:off x="7631429" y="3012948"/>
              <a:ext cx="336550" cy="259079"/>
            </a:xfrm>
            <a:custGeom>
              <a:avLst/>
              <a:gdLst/>
              <a:ahLst/>
              <a:cxnLst/>
              <a:rect l="l" t="t" r="r" b="b"/>
              <a:pathLst>
                <a:path w="336550" h="259079">
                  <a:moveTo>
                    <a:pt x="336042" y="259079"/>
                  </a:moveTo>
                  <a:lnTo>
                    <a:pt x="336042" y="0"/>
                  </a:lnTo>
                  <a:lnTo>
                    <a:pt x="0" y="0"/>
                  </a:lnTo>
                  <a:lnTo>
                    <a:pt x="0" y="259079"/>
                  </a:lnTo>
                  <a:lnTo>
                    <a:pt x="336042" y="259079"/>
                  </a:lnTo>
                  <a:close/>
                </a:path>
              </a:pathLst>
            </a:custGeom>
            <a:solidFill>
              <a:srgbClr val="FFFFFF"/>
            </a:solidFill>
          </p:spPr>
          <p:txBody>
            <a:bodyPr wrap="square" lIns="0" tIns="0" rIns="0" bIns="0" rtlCol="0"/>
            <a:lstStyle/>
            <a:p>
              <a:endParaRPr sz="1800"/>
            </a:p>
          </p:txBody>
        </p:sp>
        <p:sp>
          <p:nvSpPr>
            <p:cNvPr id="61" name="object 61"/>
            <p:cNvSpPr/>
            <p:nvPr/>
          </p:nvSpPr>
          <p:spPr>
            <a:xfrm>
              <a:off x="7631429" y="3012948"/>
              <a:ext cx="361950" cy="284480"/>
            </a:xfrm>
            <a:custGeom>
              <a:avLst/>
              <a:gdLst/>
              <a:ahLst/>
              <a:cxnLst/>
              <a:rect l="l" t="t" r="r" b="b"/>
              <a:pathLst>
                <a:path w="361950" h="284479">
                  <a:moveTo>
                    <a:pt x="0" y="0"/>
                  </a:moveTo>
                  <a:lnTo>
                    <a:pt x="0" y="284225"/>
                  </a:lnTo>
                  <a:lnTo>
                    <a:pt x="361950" y="284225"/>
                  </a:lnTo>
                  <a:lnTo>
                    <a:pt x="361950" y="0"/>
                  </a:lnTo>
                  <a:lnTo>
                    <a:pt x="0" y="0"/>
                  </a:lnTo>
                  <a:close/>
                </a:path>
              </a:pathLst>
            </a:custGeom>
            <a:ln w="38100">
              <a:solidFill>
                <a:srgbClr val="FFFFFF"/>
              </a:solidFill>
            </a:ln>
          </p:spPr>
          <p:txBody>
            <a:bodyPr wrap="square" lIns="0" tIns="0" rIns="0" bIns="0" rtlCol="0"/>
            <a:lstStyle/>
            <a:p>
              <a:endParaRPr sz="1800"/>
            </a:p>
          </p:txBody>
        </p:sp>
        <p:sp>
          <p:nvSpPr>
            <p:cNvPr id="62" name="object 62"/>
            <p:cNvSpPr/>
            <p:nvPr/>
          </p:nvSpPr>
          <p:spPr>
            <a:xfrm>
              <a:off x="7605521" y="3012948"/>
              <a:ext cx="387985" cy="543560"/>
            </a:xfrm>
            <a:custGeom>
              <a:avLst/>
              <a:gdLst/>
              <a:ahLst/>
              <a:cxnLst/>
              <a:rect l="l" t="t" r="r" b="b"/>
              <a:pathLst>
                <a:path w="387984" h="543560">
                  <a:moveTo>
                    <a:pt x="109727" y="0"/>
                  </a:moveTo>
                  <a:lnTo>
                    <a:pt x="67186" y="8679"/>
                  </a:lnTo>
                  <a:lnTo>
                    <a:pt x="32289" y="32289"/>
                  </a:lnTo>
                  <a:lnTo>
                    <a:pt x="8679" y="67186"/>
                  </a:lnTo>
                  <a:lnTo>
                    <a:pt x="0" y="109727"/>
                  </a:lnTo>
                  <a:lnTo>
                    <a:pt x="0" y="433577"/>
                  </a:lnTo>
                  <a:lnTo>
                    <a:pt x="8679" y="476119"/>
                  </a:lnTo>
                  <a:lnTo>
                    <a:pt x="32289" y="511016"/>
                  </a:lnTo>
                  <a:lnTo>
                    <a:pt x="67186" y="534626"/>
                  </a:lnTo>
                  <a:lnTo>
                    <a:pt x="109727" y="543305"/>
                  </a:lnTo>
                  <a:lnTo>
                    <a:pt x="278129" y="543305"/>
                  </a:lnTo>
                  <a:lnTo>
                    <a:pt x="320671" y="534626"/>
                  </a:lnTo>
                  <a:lnTo>
                    <a:pt x="355568" y="511016"/>
                  </a:lnTo>
                  <a:lnTo>
                    <a:pt x="379178" y="476119"/>
                  </a:lnTo>
                  <a:lnTo>
                    <a:pt x="387857" y="433577"/>
                  </a:lnTo>
                  <a:lnTo>
                    <a:pt x="387857" y="109727"/>
                  </a:lnTo>
                  <a:lnTo>
                    <a:pt x="379178" y="67186"/>
                  </a:lnTo>
                  <a:lnTo>
                    <a:pt x="355568" y="32289"/>
                  </a:lnTo>
                  <a:lnTo>
                    <a:pt x="320671" y="8679"/>
                  </a:lnTo>
                  <a:lnTo>
                    <a:pt x="278129" y="0"/>
                  </a:lnTo>
                  <a:lnTo>
                    <a:pt x="109727" y="0"/>
                  </a:lnTo>
                  <a:close/>
                </a:path>
              </a:pathLst>
            </a:custGeom>
            <a:ln w="38100">
              <a:solidFill>
                <a:srgbClr val="000000"/>
              </a:solidFill>
            </a:ln>
          </p:spPr>
          <p:txBody>
            <a:bodyPr wrap="square" lIns="0" tIns="0" rIns="0" bIns="0" rtlCol="0"/>
            <a:lstStyle/>
            <a:p>
              <a:endParaRPr sz="1800"/>
            </a:p>
          </p:txBody>
        </p:sp>
        <p:sp>
          <p:nvSpPr>
            <p:cNvPr id="63" name="object 63"/>
            <p:cNvSpPr/>
            <p:nvPr/>
          </p:nvSpPr>
          <p:spPr>
            <a:xfrm>
              <a:off x="7605521" y="3272028"/>
              <a:ext cx="361950" cy="1905"/>
            </a:xfrm>
            <a:custGeom>
              <a:avLst/>
              <a:gdLst/>
              <a:ahLst/>
              <a:cxnLst/>
              <a:rect l="l" t="t" r="r" b="b"/>
              <a:pathLst>
                <a:path w="361950" h="1904">
                  <a:moveTo>
                    <a:pt x="0" y="0"/>
                  </a:moveTo>
                  <a:lnTo>
                    <a:pt x="361950" y="1524"/>
                  </a:lnTo>
                </a:path>
              </a:pathLst>
            </a:custGeom>
            <a:ln w="38100">
              <a:solidFill>
                <a:srgbClr val="000000"/>
              </a:solidFill>
            </a:ln>
          </p:spPr>
          <p:txBody>
            <a:bodyPr wrap="square" lIns="0" tIns="0" rIns="0" bIns="0" rtlCol="0"/>
            <a:lstStyle/>
            <a:p>
              <a:endParaRPr sz="1800"/>
            </a:p>
          </p:txBody>
        </p:sp>
        <p:pic>
          <p:nvPicPr>
            <p:cNvPr id="64" name="object 64"/>
            <p:cNvPicPr/>
            <p:nvPr/>
          </p:nvPicPr>
          <p:blipFill>
            <a:blip r:embed="rId6" cstate="print"/>
            <a:stretch>
              <a:fillRect/>
            </a:stretch>
          </p:blipFill>
          <p:spPr>
            <a:xfrm>
              <a:off x="7507223" y="5273802"/>
              <a:ext cx="115824" cy="140970"/>
            </a:xfrm>
            <a:prstGeom prst="rect">
              <a:avLst/>
            </a:prstGeom>
          </p:spPr>
        </p:pic>
        <p:sp>
          <p:nvSpPr>
            <p:cNvPr id="65" name="object 65"/>
            <p:cNvSpPr/>
            <p:nvPr/>
          </p:nvSpPr>
          <p:spPr>
            <a:xfrm>
              <a:off x="3565397" y="5343144"/>
              <a:ext cx="3987800" cy="2540"/>
            </a:xfrm>
            <a:custGeom>
              <a:avLst/>
              <a:gdLst/>
              <a:ahLst/>
              <a:cxnLst/>
              <a:rect l="l" t="t" r="r" b="b"/>
              <a:pathLst>
                <a:path w="3987800" h="2539">
                  <a:moveTo>
                    <a:pt x="3987546" y="0"/>
                  </a:moveTo>
                  <a:lnTo>
                    <a:pt x="0" y="2286"/>
                  </a:lnTo>
                </a:path>
              </a:pathLst>
            </a:custGeom>
            <a:ln w="38100">
              <a:solidFill>
                <a:srgbClr val="000000"/>
              </a:solidFill>
            </a:ln>
          </p:spPr>
          <p:txBody>
            <a:bodyPr wrap="square" lIns="0" tIns="0" rIns="0" bIns="0" rtlCol="0"/>
            <a:lstStyle/>
            <a:p>
              <a:endParaRPr sz="1800"/>
            </a:p>
          </p:txBody>
        </p:sp>
        <p:sp>
          <p:nvSpPr>
            <p:cNvPr id="66" name="object 66"/>
            <p:cNvSpPr/>
            <p:nvPr/>
          </p:nvSpPr>
          <p:spPr>
            <a:xfrm>
              <a:off x="7631429" y="5187696"/>
              <a:ext cx="361950" cy="544830"/>
            </a:xfrm>
            <a:custGeom>
              <a:avLst/>
              <a:gdLst/>
              <a:ahLst/>
              <a:cxnLst/>
              <a:rect l="l" t="t" r="r" b="b"/>
              <a:pathLst>
                <a:path w="361950" h="544829">
                  <a:moveTo>
                    <a:pt x="361950" y="435101"/>
                  </a:moveTo>
                  <a:lnTo>
                    <a:pt x="361950" y="109727"/>
                  </a:lnTo>
                  <a:lnTo>
                    <a:pt x="353270" y="67186"/>
                  </a:lnTo>
                  <a:lnTo>
                    <a:pt x="329660" y="32289"/>
                  </a:lnTo>
                  <a:lnTo>
                    <a:pt x="294763" y="8679"/>
                  </a:lnTo>
                  <a:lnTo>
                    <a:pt x="252222" y="0"/>
                  </a:lnTo>
                  <a:lnTo>
                    <a:pt x="108966" y="0"/>
                  </a:lnTo>
                  <a:lnTo>
                    <a:pt x="66544" y="8679"/>
                  </a:lnTo>
                  <a:lnTo>
                    <a:pt x="31908" y="32289"/>
                  </a:lnTo>
                  <a:lnTo>
                    <a:pt x="8560" y="67186"/>
                  </a:lnTo>
                  <a:lnTo>
                    <a:pt x="0" y="109727"/>
                  </a:lnTo>
                  <a:lnTo>
                    <a:pt x="0" y="435101"/>
                  </a:lnTo>
                  <a:lnTo>
                    <a:pt x="8560" y="477964"/>
                  </a:lnTo>
                  <a:lnTo>
                    <a:pt x="31908" y="512825"/>
                  </a:lnTo>
                  <a:lnTo>
                    <a:pt x="66544" y="536257"/>
                  </a:lnTo>
                  <a:lnTo>
                    <a:pt x="108966" y="544829"/>
                  </a:lnTo>
                  <a:lnTo>
                    <a:pt x="252222" y="544829"/>
                  </a:lnTo>
                  <a:lnTo>
                    <a:pt x="294763" y="536257"/>
                  </a:lnTo>
                  <a:lnTo>
                    <a:pt x="329660" y="512825"/>
                  </a:lnTo>
                  <a:lnTo>
                    <a:pt x="353270" y="477964"/>
                  </a:lnTo>
                  <a:lnTo>
                    <a:pt x="361950" y="435101"/>
                  </a:lnTo>
                  <a:close/>
                </a:path>
              </a:pathLst>
            </a:custGeom>
            <a:solidFill>
              <a:srgbClr val="FFDC99"/>
            </a:solidFill>
          </p:spPr>
          <p:txBody>
            <a:bodyPr wrap="square" lIns="0" tIns="0" rIns="0" bIns="0" rtlCol="0"/>
            <a:lstStyle/>
            <a:p>
              <a:endParaRPr sz="1800"/>
            </a:p>
          </p:txBody>
        </p:sp>
        <p:sp>
          <p:nvSpPr>
            <p:cNvPr id="67" name="object 67"/>
            <p:cNvSpPr/>
            <p:nvPr/>
          </p:nvSpPr>
          <p:spPr>
            <a:xfrm>
              <a:off x="7631429" y="5187696"/>
              <a:ext cx="388620" cy="570230"/>
            </a:xfrm>
            <a:custGeom>
              <a:avLst/>
              <a:gdLst/>
              <a:ahLst/>
              <a:cxnLst/>
              <a:rect l="l" t="t" r="r" b="b"/>
              <a:pathLst>
                <a:path w="388620" h="570229">
                  <a:moveTo>
                    <a:pt x="108966" y="0"/>
                  </a:moveTo>
                  <a:lnTo>
                    <a:pt x="66544" y="8679"/>
                  </a:lnTo>
                  <a:lnTo>
                    <a:pt x="31908" y="32289"/>
                  </a:lnTo>
                  <a:lnTo>
                    <a:pt x="8560" y="67186"/>
                  </a:lnTo>
                  <a:lnTo>
                    <a:pt x="0" y="109727"/>
                  </a:lnTo>
                  <a:lnTo>
                    <a:pt x="0" y="460248"/>
                  </a:lnTo>
                  <a:lnTo>
                    <a:pt x="8560" y="503110"/>
                  </a:lnTo>
                  <a:lnTo>
                    <a:pt x="31908" y="537972"/>
                  </a:lnTo>
                  <a:lnTo>
                    <a:pt x="66544" y="561403"/>
                  </a:lnTo>
                  <a:lnTo>
                    <a:pt x="108966" y="569976"/>
                  </a:lnTo>
                  <a:lnTo>
                    <a:pt x="278892" y="569976"/>
                  </a:lnTo>
                  <a:lnTo>
                    <a:pt x="321754" y="561403"/>
                  </a:lnTo>
                  <a:lnTo>
                    <a:pt x="356616" y="537971"/>
                  </a:lnTo>
                  <a:lnTo>
                    <a:pt x="380047" y="503110"/>
                  </a:lnTo>
                  <a:lnTo>
                    <a:pt x="388620" y="460248"/>
                  </a:lnTo>
                  <a:lnTo>
                    <a:pt x="388620" y="109727"/>
                  </a:lnTo>
                  <a:lnTo>
                    <a:pt x="380047" y="67186"/>
                  </a:lnTo>
                  <a:lnTo>
                    <a:pt x="356616" y="32289"/>
                  </a:lnTo>
                  <a:lnTo>
                    <a:pt x="321754" y="8679"/>
                  </a:lnTo>
                  <a:lnTo>
                    <a:pt x="278892" y="0"/>
                  </a:lnTo>
                  <a:lnTo>
                    <a:pt x="108966" y="0"/>
                  </a:lnTo>
                  <a:close/>
                </a:path>
              </a:pathLst>
            </a:custGeom>
            <a:ln w="38100">
              <a:solidFill>
                <a:srgbClr val="FFDC99"/>
              </a:solidFill>
            </a:ln>
          </p:spPr>
          <p:txBody>
            <a:bodyPr wrap="square" lIns="0" tIns="0" rIns="0" bIns="0" rtlCol="0"/>
            <a:lstStyle/>
            <a:p>
              <a:endParaRPr sz="1800"/>
            </a:p>
          </p:txBody>
        </p:sp>
        <p:sp>
          <p:nvSpPr>
            <p:cNvPr id="68" name="object 68"/>
            <p:cNvSpPr/>
            <p:nvPr/>
          </p:nvSpPr>
          <p:spPr>
            <a:xfrm>
              <a:off x="7631429" y="5215127"/>
              <a:ext cx="361950" cy="231775"/>
            </a:xfrm>
            <a:custGeom>
              <a:avLst/>
              <a:gdLst/>
              <a:ahLst/>
              <a:cxnLst/>
              <a:rect l="l" t="t" r="r" b="b"/>
              <a:pathLst>
                <a:path w="361950" h="231775">
                  <a:moveTo>
                    <a:pt x="361950" y="231648"/>
                  </a:moveTo>
                  <a:lnTo>
                    <a:pt x="361950" y="0"/>
                  </a:lnTo>
                  <a:lnTo>
                    <a:pt x="0" y="0"/>
                  </a:lnTo>
                  <a:lnTo>
                    <a:pt x="0" y="231648"/>
                  </a:lnTo>
                  <a:lnTo>
                    <a:pt x="361950" y="231648"/>
                  </a:lnTo>
                  <a:close/>
                </a:path>
              </a:pathLst>
            </a:custGeom>
            <a:solidFill>
              <a:srgbClr val="FFFFFF"/>
            </a:solidFill>
          </p:spPr>
          <p:txBody>
            <a:bodyPr wrap="square" lIns="0" tIns="0" rIns="0" bIns="0" rtlCol="0"/>
            <a:lstStyle/>
            <a:p>
              <a:endParaRPr sz="1800"/>
            </a:p>
          </p:txBody>
        </p:sp>
        <p:sp>
          <p:nvSpPr>
            <p:cNvPr id="69" name="object 69"/>
            <p:cNvSpPr/>
            <p:nvPr/>
          </p:nvSpPr>
          <p:spPr>
            <a:xfrm>
              <a:off x="7631429" y="5215127"/>
              <a:ext cx="388620" cy="258445"/>
            </a:xfrm>
            <a:custGeom>
              <a:avLst/>
              <a:gdLst/>
              <a:ahLst/>
              <a:cxnLst/>
              <a:rect l="l" t="t" r="r" b="b"/>
              <a:pathLst>
                <a:path w="388620" h="258445">
                  <a:moveTo>
                    <a:pt x="0" y="0"/>
                  </a:moveTo>
                  <a:lnTo>
                    <a:pt x="0" y="258317"/>
                  </a:lnTo>
                  <a:lnTo>
                    <a:pt x="388620" y="258317"/>
                  </a:lnTo>
                  <a:lnTo>
                    <a:pt x="388620" y="0"/>
                  </a:lnTo>
                  <a:lnTo>
                    <a:pt x="0" y="0"/>
                  </a:lnTo>
                  <a:close/>
                </a:path>
              </a:pathLst>
            </a:custGeom>
            <a:ln w="38100">
              <a:solidFill>
                <a:srgbClr val="FFFFFF"/>
              </a:solidFill>
            </a:ln>
          </p:spPr>
          <p:txBody>
            <a:bodyPr wrap="square" lIns="0" tIns="0" rIns="0" bIns="0" rtlCol="0"/>
            <a:lstStyle/>
            <a:p>
              <a:endParaRPr sz="1800"/>
            </a:p>
          </p:txBody>
        </p:sp>
        <p:sp>
          <p:nvSpPr>
            <p:cNvPr id="70" name="object 70"/>
            <p:cNvSpPr/>
            <p:nvPr/>
          </p:nvSpPr>
          <p:spPr>
            <a:xfrm>
              <a:off x="7631429" y="5187696"/>
              <a:ext cx="388620" cy="570230"/>
            </a:xfrm>
            <a:custGeom>
              <a:avLst/>
              <a:gdLst/>
              <a:ahLst/>
              <a:cxnLst/>
              <a:rect l="l" t="t" r="r" b="b"/>
              <a:pathLst>
                <a:path w="388620" h="570229">
                  <a:moveTo>
                    <a:pt x="108966" y="0"/>
                  </a:moveTo>
                  <a:lnTo>
                    <a:pt x="66544" y="8679"/>
                  </a:lnTo>
                  <a:lnTo>
                    <a:pt x="31908" y="32289"/>
                  </a:lnTo>
                  <a:lnTo>
                    <a:pt x="8560" y="67186"/>
                  </a:lnTo>
                  <a:lnTo>
                    <a:pt x="0" y="109727"/>
                  </a:lnTo>
                  <a:lnTo>
                    <a:pt x="0" y="460248"/>
                  </a:lnTo>
                  <a:lnTo>
                    <a:pt x="8560" y="503110"/>
                  </a:lnTo>
                  <a:lnTo>
                    <a:pt x="31908" y="537972"/>
                  </a:lnTo>
                  <a:lnTo>
                    <a:pt x="66544" y="561403"/>
                  </a:lnTo>
                  <a:lnTo>
                    <a:pt x="108966" y="569976"/>
                  </a:lnTo>
                  <a:lnTo>
                    <a:pt x="278892" y="569976"/>
                  </a:lnTo>
                  <a:lnTo>
                    <a:pt x="321754" y="561403"/>
                  </a:lnTo>
                  <a:lnTo>
                    <a:pt x="356616" y="537971"/>
                  </a:lnTo>
                  <a:lnTo>
                    <a:pt x="380047" y="503110"/>
                  </a:lnTo>
                  <a:lnTo>
                    <a:pt x="388620" y="460248"/>
                  </a:lnTo>
                  <a:lnTo>
                    <a:pt x="388620" y="109727"/>
                  </a:lnTo>
                  <a:lnTo>
                    <a:pt x="380047" y="67186"/>
                  </a:lnTo>
                  <a:lnTo>
                    <a:pt x="356616" y="32289"/>
                  </a:lnTo>
                  <a:lnTo>
                    <a:pt x="321754" y="8679"/>
                  </a:lnTo>
                  <a:lnTo>
                    <a:pt x="278892" y="0"/>
                  </a:lnTo>
                  <a:lnTo>
                    <a:pt x="108966" y="0"/>
                  </a:lnTo>
                  <a:close/>
                </a:path>
              </a:pathLst>
            </a:custGeom>
            <a:ln w="38100">
              <a:solidFill>
                <a:srgbClr val="000000"/>
              </a:solidFill>
            </a:ln>
          </p:spPr>
          <p:txBody>
            <a:bodyPr wrap="square" lIns="0" tIns="0" rIns="0" bIns="0" rtlCol="0"/>
            <a:lstStyle/>
            <a:p>
              <a:endParaRPr sz="1800"/>
            </a:p>
          </p:txBody>
        </p:sp>
        <p:sp>
          <p:nvSpPr>
            <p:cNvPr id="71" name="object 71"/>
            <p:cNvSpPr/>
            <p:nvPr/>
          </p:nvSpPr>
          <p:spPr>
            <a:xfrm>
              <a:off x="7631429" y="5446776"/>
              <a:ext cx="361950" cy="1905"/>
            </a:xfrm>
            <a:custGeom>
              <a:avLst/>
              <a:gdLst/>
              <a:ahLst/>
              <a:cxnLst/>
              <a:rect l="l" t="t" r="r" b="b"/>
              <a:pathLst>
                <a:path w="361950" h="1904">
                  <a:moveTo>
                    <a:pt x="0" y="0"/>
                  </a:moveTo>
                  <a:lnTo>
                    <a:pt x="361950" y="1524"/>
                  </a:lnTo>
                </a:path>
              </a:pathLst>
            </a:custGeom>
            <a:ln w="38100">
              <a:solidFill>
                <a:srgbClr val="000000"/>
              </a:solidFill>
            </a:ln>
          </p:spPr>
          <p:txBody>
            <a:bodyPr wrap="square" lIns="0" tIns="0" rIns="0" bIns="0" rtlCol="0"/>
            <a:lstStyle/>
            <a:p>
              <a:endParaRPr sz="1800"/>
            </a:p>
          </p:txBody>
        </p:sp>
      </p:grpSp>
      <p:sp>
        <p:nvSpPr>
          <p:cNvPr id="72" name="object 72"/>
          <p:cNvSpPr txBox="1"/>
          <p:nvPr/>
        </p:nvSpPr>
        <p:spPr>
          <a:xfrm>
            <a:off x="8824977" y="2638298"/>
            <a:ext cx="102171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subscriber</a:t>
            </a:r>
            <a:endParaRPr sz="1700">
              <a:latin typeface="Arial MT"/>
              <a:cs typeface="Arial MT"/>
            </a:endParaRPr>
          </a:p>
        </p:txBody>
      </p:sp>
      <p:sp>
        <p:nvSpPr>
          <p:cNvPr id="82" name="object 82"/>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83" name="object 83"/>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21</a:t>
            </a:fld>
            <a:endParaRPr spc="-5" dirty="0"/>
          </a:p>
        </p:txBody>
      </p:sp>
      <p:sp>
        <p:nvSpPr>
          <p:cNvPr id="73" name="object 73"/>
          <p:cNvSpPr txBox="1"/>
          <p:nvPr/>
        </p:nvSpPr>
        <p:spPr>
          <a:xfrm>
            <a:off x="8899655" y="3778245"/>
            <a:ext cx="102171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subscriber</a:t>
            </a:r>
            <a:endParaRPr sz="1700">
              <a:latin typeface="Arial MT"/>
              <a:cs typeface="Arial MT"/>
            </a:endParaRPr>
          </a:p>
        </p:txBody>
      </p:sp>
      <p:sp>
        <p:nvSpPr>
          <p:cNvPr id="74" name="object 74"/>
          <p:cNvSpPr txBox="1"/>
          <p:nvPr/>
        </p:nvSpPr>
        <p:spPr>
          <a:xfrm>
            <a:off x="1889262" y="5385304"/>
            <a:ext cx="20637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3.</a:t>
            </a:r>
            <a:endParaRPr sz="1700">
              <a:latin typeface="Arial MT"/>
              <a:cs typeface="Arial MT"/>
            </a:endParaRPr>
          </a:p>
        </p:txBody>
      </p:sp>
      <p:sp>
        <p:nvSpPr>
          <p:cNvPr id="75" name="object 75"/>
          <p:cNvSpPr txBox="1"/>
          <p:nvPr/>
        </p:nvSpPr>
        <p:spPr>
          <a:xfrm>
            <a:off x="4109726" y="3183127"/>
            <a:ext cx="20637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1.</a:t>
            </a:r>
            <a:endParaRPr sz="1700">
              <a:latin typeface="Arial MT"/>
              <a:cs typeface="Arial MT"/>
            </a:endParaRPr>
          </a:p>
        </p:txBody>
      </p:sp>
      <p:sp>
        <p:nvSpPr>
          <p:cNvPr id="76" name="object 76"/>
          <p:cNvSpPr txBox="1"/>
          <p:nvPr/>
        </p:nvSpPr>
        <p:spPr>
          <a:xfrm>
            <a:off x="3573285" y="4217926"/>
            <a:ext cx="206375"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2.</a:t>
            </a:r>
            <a:endParaRPr sz="1700">
              <a:latin typeface="Arial MT"/>
              <a:cs typeface="Arial MT"/>
            </a:endParaRPr>
          </a:p>
        </p:txBody>
      </p:sp>
      <p:sp>
        <p:nvSpPr>
          <p:cNvPr id="77" name="object 77"/>
          <p:cNvSpPr txBox="1"/>
          <p:nvPr/>
        </p:nvSpPr>
        <p:spPr>
          <a:xfrm>
            <a:off x="4759725" y="4295645"/>
            <a:ext cx="106045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notification</a:t>
            </a:r>
            <a:endParaRPr sz="1700">
              <a:latin typeface="Arial MT"/>
              <a:cs typeface="Arial MT"/>
            </a:endParaRPr>
          </a:p>
        </p:txBody>
      </p:sp>
      <p:sp>
        <p:nvSpPr>
          <p:cNvPr id="78" name="object 78"/>
          <p:cNvSpPr txBox="1"/>
          <p:nvPr/>
        </p:nvSpPr>
        <p:spPr>
          <a:xfrm>
            <a:off x="7441973" y="5385304"/>
            <a:ext cx="106045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notification</a:t>
            </a:r>
            <a:endParaRPr sz="1700">
              <a:latin typeface="Arial MT"/>
              <a:cs typeface="Arial MT"/>
            </a:endParaRPr>
          </a:p>
        </p:txBody>
      </p:sp>
      <p:sp>
        <p:nvSpPr>
          <p:cNvPr id="79" name="object 79"/>
          <p:cNvSpPr txBox="1"/>
          <p:nvPr/>
        </p:nvSpPr>
        <p:spPr>
          <a:xfrm>
            <a:off x="7441973" y="4270500"/>
            <a:ext cx="106045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notification</a:t>
            </a:r>
            <a:endParaRPr sz="1700">
              <a:latin typeface="Arial MT"/>
              <a:cs typeface="Arial MT"/>
            </a:endParaRPr>
          </a:p>
        </p:txBody>
      </p:sp>
      <p:sp>
        <p:nvSpPr>
          <p:cNvPr id="80" name="object 80"/>
          <p:cNvSpPr txBox="1"/>
          <p:nvPr/>
        </p:nvSpPr>
        <p:spPr>
          <a:xfrm>
            <a:off x="7441973" y="3260846"/>
            <a:ext cx="1060450" cy="284480"/>
          </a:xfrm>
          <a:prstGeom prst="rect">
            <a:avLst/>
          </a:prstGeom>
        </p:spPr>
        <p:txBody>
          <a:bodyPr vert="horz" wrap="square" lIns="0" tIns="12065" rIns="0" bIns="0" rtlCol="0">
            <a:spAutoFit/>
          </a:bodyPr>
          <a:lstStyle/>
          <a:p>
            <a:pPr marL="12700">
              <a:lnSpc>
                <a:spcPct val="100000"/>
              </a:lnSpc>
              <a:spcBef>
                <a:spcPts val="95"/>
              </a:spcBef>
            </a:pPr>
            <a:r>
              <a:rPr sz="1700" spc="-5" dirty="0">
                <a:latin typeface="Arial MT"/>
                <a:cs typeface="Arial MT"/>
              </a:rPr>
              <a:t>notification</a:t>
            </a:r>
            <a:endParaRPr sz="1700">
              <a:latin typeface="Arial MT"/>
              <a:cs typeface="Arial MT"/>
            </a:endParaRPr>
          </a:p>
        </p:txBody>
      </p:sp>
      <p:sp>
        <p:nvSpPr>
          <p:cNvPr id="81" name="object 81"/>
          <p:cNvSpPr txBox="1"/>
          <p:nvPr/>
        </p:nvSpPr>
        <p:spPr>
          <a:xfrm>
            <a:off x="1908303" y="1267459"/>
            <a:ext cx="5403215" cy="391160"/>
          </a:xfrm>
          <a:prstGeom prst="rect">
            <a:avLst/>
          </a:prstGeom>
        </p:spPr>
        <p:txBody>
          <a:bodyPr vert="horz" wrap="square" lIns="0" tIns="12700" rIns="0" bIns="0" rtlCol="0">
            <a:spAutoFit/>
          </a:bodyPr>
          <a:lstStyle/>
          <a:p>
            <a:pPr marL="12700">
              <a:lnSpc>
                <a:spcPct val="100000"/>
              </a:lnSpc>
              <a:spcBef>
                <a:spcPts val="100"/>
              </a:spcBef>
            </a:pPr>
            <a:r>
              <a:rPr sz="2400" b="1" spc="-215" dirty="0">
                <a:solidFill>
                  <a:srgbClr val="33659A"/>
                </a:solidFill>
                <a:latin typeface="Arial"/>
                <a:cs typeface="Arial"/>
              </a:rPr>
              <a:t>Architecture</a:t>
            </a:r>
            <a:r>
              <a:rPr sz="2400" b="1" spc="-120" dirty="0">
                <a:solidFill>
                  <a:srgbClr val="33659A"/>
                </a:solidFill>
                <a:latin typeface="Arial"/>
                <a:cs typeface="Arial"/>
              </a:rPr>
              <a:t> </a:t>
            </a:r>
            <a:r>
              <a:rPr sz="2400" b="1" spc="-195" dirty="0">
                <a:solidFill>
                  <a:srgbClr val="33659A"/>
                </a:solidFill>
                <a:latin typeface="Arial"/>
                <a:cs typeface="Arial"/>
              </a:rPr>
              <a:t>for</a:t>
            </a:r>
            <a:r>
              <a:rPr sz="2400" b="1" spc="-120" dirty="0">
                <a:solidFill>
                  <a:srgbClr val="33659A"/>
                </a:solidFill>
                <a:latin typeface="Arial"/>
                <a:cs typeface="Arial"/>
              </a:rPr>
              <a:t> </a:t>
            </a:r>
            <a:r>
              <a:rPr sz="2400" b="1" spc="-204" dirty="0">
                <a:solidFill>
                  <a:srgbClr val="33659A"/>
                </a:solidFill>
                <a:latin typeface="Arial"/>
                <a:cs typeface="Arial"/>
              </a:rPr>
              <a:t>distributed</a:t>
            </a:r>
            <a:r>
              <a:rPr sz="2400" b="1" spc="-120" dirty="0">
                <a:solidFill>
                  <a:srgbClr val="33659A"/>
                </a:solidFill>
                <a:latin typeface="Arial"/>
                <a:cs typeface="Arial"/>
              </a:rPr>
              <a:t> </a:t>
            </a:r>
            <a:r>
              <a:rPr sz="2400" b="1" spc="-229" dirty="0">
                <a:solidFill>
                  <a:srgbClr val="33659A"/>
                </a:solidFill>
                <a:latin typeface="Arial"/>
                <a:cs typeface="Arial"/>
              </a:rPr>
              <a:t>event</a:t>
            </a:r>
            <a:r>
              <a:rPr sz="2400" b="1" spc="-120" dirty="0">
                <a:solidFill>
                  <a:srgbClr val="33659A"/>
                </a:solidFill>
                <a:latin typeface="Arial"/>
                <a:cs typeface="Arial"/>
              </a:rPr>
              <a:t> </a:t>
            </a:r>
            <a:r>
              <a:rPr sz="2400" b="1" spc="-195" dirty="0">
                <a:solidFill>
                  <a:srgbClr val="33659A"/>
                </a:solidFill>
                <a:latin typeface="Arial"/>
                <a:cs typeface="Arial"/>
              </a:rPr>
              <a:t>notification</a:t>
            </a:r>
            <a:endParaRPr sz="2400">
              <a:latin typeface="Arial"/>
              <a:cs typeface="Arial"/>
            </a:endParaRPr>
          </a:p>
        </p:txBody>
      </p:sp>
    </p:spTree>
    <p:extLst>
      <p:ext uri="{BB962C8B-B14F-4D97-AF65-F5344CB8AC3E}">
        <p14:creationId xmlns:p14="http://schemas.microsoft.com/office/powerpoint/2010/main" val="50093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22</a:t>
            </a:fld>
            <a:endParaRPr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984501" y="1156208"/>
            <a:ext cx="8200390" cy="4291965"/>
          </a:xfrm>
          <a:prstGeom prst="rect">
            <a:avLst/>
          </a:prstGeom>
        </p:spPr>
        <p:txBody>
          <a:bodyPr vert="horz" wrap="square" lIns="0" tIns="158115" rIns="0" bIns="0" rtlCol="0">
            <a:spAutoFit/>
          </a:bodyPr>
          <a:lstStyle/>
          <a:p>
            <a:pPr marL="355600" indent="-342900">
              <a:lnSpc>
                <a:spcPct val="100000"/>
              </a:lnSpc>
              <a:spcBef>
                <a:spcPts val="1245"/>
              </a:spcBef>
              <a:buClr>
                <a:srgbClr val="FF9A65"/>
              </a:buClr>
              <a:buSzPct val="58333"/>
              <a:buFont typeface="Wingdings"/>
              <a:buChar char=""/>
              <a:tabLst>
                <a:tab pos="354965" algn="l"/>
                <a:tab pos="355600" algn="l"/>
              </a:tabLst>
            </a:pPr>
            <a:r>
              <a:rPr sz="2400" dirty="0">
                <a:solidFill>
                  <a:srgbClr val="009A9A"/>
                </a:solidFill>
                <a:latin typeface="Arial MT"/>
                <a:cs typeface="Arial MT"/>
              </a:rPr>
              <a:t>Extends</a:t>
            </a:r>
            <a:r>
              <a:rPr sz="2400" spc="-20" dirty="0">
                <a:solidFill>
                  <a:srgbClr val="009A9A"/>
                </a:solidFill>
                <a:latin typeface="Arial MT"/>
                <a:cs typeface="Arial MT"/>
              </a:rPr>
              <a:t> </a:t>
            </a:r>
            <a:r>
              <a:rPr sz="2400" dirty="0">
                <a:solidFill>
                  <a:srgbClr val="009A9A"/>
                </a:solidFill>
                <a:latin typeface="Arial MT"/>
                <a:cs typeface="Arial MT"/>
              </a:rPr>
              <a:t>Java</a:t>
            </a:r>
            <a:r>
              <a:rPr sz="2400" spc="-15" dirty="0">
                <a:solidFill>
                  <a:srgbClr val="009A9A"/>
                </a:solidFill>
                <a:latin typeface="Arial MT"/>
                <a:cs typeface="Arial MT"/>
              </a:rPr>
              <a:t> </a:t>
            </a:r>
            <a:r>
              <a:rPr sz="2400" spc="-5" dirty="0">
                <a:solidFill>
                  <a:srgbClr val="009A9A"/>
                </a:solidFill>
                <a:latin typeface="Arial MT"/>
                <a:cs typeface="Arial MT"/>
              </a:rPr>
              <a:t>object</a:t>
            </a:r>
            <a:r>
              <a:rPr sz="2400" spc="-15" dirty="0">
                <a:solidFill>
                  <a:srgbClr val="009A9A"/>
                </a:solidFill>
                <a:latin typeface="Arial MT"/>
                <a:cs typeface="Arial MT"/>
              </a:rPr>
              <a:t> </a:t>
            </a:r>
            <a:r>
              <a:rPr sz="2400" dirty="0">
                <a:solidFill>
                  <a:srgbClr val="009A9A"/>
                </a:solidFill>
                <a:latin typeface="Arial MT"/>
                <a:cs typeface="Arial MT"/>
              </a:rPr>
              <a:t>model</a:t>
            </a:r>
            <a:r>
              <a:rPr sz="2400" spc="-15" dirty="0">
                <a:solidFill>
                  <a:srgbClr val="009A9A"/>
                </a:solidFill>
                <a:latin typeface="Arial MT"/>
                <a:cs typeface="Arial MT"/>
              </a:rPr>
              <a:t> </a:t>
            </a:r>
            <a:r>
              <a:rPr sz="2400" dirty="0">
                <a:solidFill>
                  <a:srgbClr val="009A9A"/>
                </a:solidFill>
                <a:latin typeface="Arial MT"/>
                <a:cs typeface="Arial MT"/>
              </a:rPr>
              <a:t>to</a:t>
            </a:r>
            <a:r>
              <a:rPr sz="2400" spc="-10" dirty="0">
                <a:solidFill>
                  <a:srgbClr val="009A9A"/>
                </a:solidFill>
                <a:latin typeface="Arial MT"/>
                <a:cs typeface="Arial MT"/>
              </a:rPr>
              <a:t> </a:t>
            </a:r>
            <a:r>
              <a:rPr sz="2400" dirty="0">
                <a:solidFill>
                  <a:srgbClr val="009A9A"/>
                </a:solidFill>
                <a:latin typeface="Arial MT"/>
                <a:cs typeface="Arial MT"/>
              </a:rPr>
              <a:t>support</a:t>
            </a:r>
            <a:r>
              <a:rPr sz="2400" spc="-20" dirty="0">
                <a:solidFill>
                  <a:srgbClr val="009A9A"/>
                </a:solidFill>
                <a:latin typeface="Arial MT"/>
                <a:cs typeface="Arial MT"/>
              </a:rPr>
              <a:t> </a:t>
            </a:r>
            <a:r>
              <a:rPr sz="2400" spc="-5" dirty="0">
                <a:solidFill>
                  <a:srgbClr val="009A9A"/>
                </a:solidFill>
                <a:latin typeface="Arial MT"/>
                <a:cs typeface="Arial MT"/>
              </a:rPr>
              <a:t>distributed</a:t>
            </a:r>
            <a:r>
              <a:rPr sz="2400" spc="-15" dirty="0">
                <a:solidFill>
                  <a:srgbClr val="009A9A"/>
                </a:solidFill>
                <a:latin typeface="Arial MT"/>
                <a:cs typeface="Arial MT"/>
              </a:rPr>
              <a:t> </a:t>
            </a:r>
            <a:r>
              <a:rPr sz="2400" dirty="0">
                <a:solidFill>
                  <a:srgbClr val="009A9A"/>
                </a:solidFill>
                <a:latin typeface="Arial MT"/>
                <a:cs typeface="Arial MT"/>
              </a:rPr>
              <a:t>objects</a:t>
            </a:r>
            <a:endParaRPr sz="2400">
              <a:latin typeface="Arial MT"/>
              <a:cs typeface="Arial MT"/>
            </a:endParaRPr>
          </a:p>
          <a:p>
            <a:pPr marL="354965" marR="123825" indent="-342900">
              <a:lnSpc>
                <a:spcPct val="119800"/>
              </a:lnSpc>
              <a:spcBef>
                <a:spcPts val="575"/>
              </a:spcBef>
              <a:buClr>
                <a:srgbClr val="FF9A65"/>
              </a:buClr>
              <a:buSzPct val="58333"/>
              <a:buFont typeface="Wingdings"/>
              <a:buChar char=""/>
              <a:tabLst>
                <a:tab pos="354965" algn="l"/>
                <a:tab pos="355600" algn="l"/>
              </a:tabLst>
            </a:pPr>
            <a:r>
              <a:rPr sz="2400" dirty="0">
                <a:solidFill>
                  <a:srgbClr val="009A9A"/>
                </a:solidFill>
                <a:latin typeface="Arial MT"/>
                <a:cs typeface="Arial MT"/>
              </a:rPr>
              <a:t>Allows</a:t>
            </a:r>
            <a:r>
              <a:rPr sz="2400" spc="-15" dirty="0">
                <a:solidFill>
                  <a:srgbClr val="009A9A"/>
                </a:solidFill>
                <a:latin typeface="Arial MT"/>
                <a:cs typeface="Arial MT"/>
              </a:rPr>
              <a:t> </a:t>
            </a:r>
            <a:r>
              <a:rPr sz="2400" dirty="0">
                <a:solidFill>
                  <a:srgbClr val="009A9A"/>
                </a:solidFill>
                <a:latin typeface="Arial MT"/>
                <a:cs typeface="Arial MT"/>
              </a:rPr>
              <a:t>objects</a:t>
            </a:r>
            <a:r>
              <a:rPr sz="2400" spc="-15" dirty="0">
                <a:solidFill>
                  <a:srgbClr val="009A9A"/>
                </a:solidFill>
                <a:latin typeface="Arial MT"/>
                <a:cs typeface="Arial MT"/>
              </a:rPr>
              <a:t> </a:t>
            </a:r>
            <a:r>
              <a:rPr sz="2400" spc="-5" dirty="0">
                <a:solidFill>
                  <a:srgbClr val="009A9A"/>
                </a:solidFill>
                <a:latin typeface="Arial MT"/>
                <a:cs typeface="Arial MT"/>
              </a:rPr>
              <a:t>to</a:t>
            </a:r>
            <a:r>
              <a:rPr sz="2400" spc="-15" dirty="0">
                <a:solidFill>
                  <a:srgbClr val="009A9A"/>
                </a:solidFill>
                <a:latin typeface="Arial MT"/>
                <a:cs typeface="Arial MT"/>
              </a:rPr>
              <a:t> </a:t>
            </a:r>
            <a:r>
              <a:rPr sz="2400" dirty="0">
                <a:solidFill>
                  <a:srgbClr val="009A9A"/>
                </a:solidFill>
                <a:latin typeface="Arial MT"/>
                <a:cs typeface="Arial MT"/>
              </a:rPr>
              <a:t>invoke</a:t>
            </a:r>
            <a:r>
              <a:rPr sz="2400" spc="-15" dirty="0">
                <a:solidFill>
                  <a:srgbClr val="009A9A"/>
                </a:solidFill>
                <a:latin typeface="Arial MT"/>
                <a:cs typeface="Arial MT"/>
              </a:rPr>
              <a:t> </a:t>
            </a:r>
            <a:r>
              <a:rPr sz="2400" dirty="0">
                <a:solidFill>
                  <a:srgbClr val="009A9A"/>
                </a:solidFill>
                <a:latin typeface="Arial MT"/>
                <a:cs typeface="Arial MT"/>
              </a:rPr>
              <a:t>methods</a:t>
            </a:r>
            <a:r>
              <a:rPr sz="2400" spc="-10" dirty="0">
                <a:solidFill>
                  <a:srgbClr val="009A9A"/>
                </a:solidFill>
                <a:latin typeface="Arial MT"/>
                <a:cs typeface="Arial MT"/>
              </a:rPr>
              <a:t> </a:t>
            </a:r>
            <a:r>
              <a:rPr sz="2400" dirty="0">
                <a:solidFill>
                  <a:srgbClr val="009A9A"/>
                </a:solidFill>
                <a:latin typeface="Arial MT"/>
                <a:cs typeface="Arial MT"/>
              </a:rPr>
              <a:t>in</a:t>
            </a:r>
            <a:r>
              <a:rPr sz="2400" spc="-10" dirty="0">
                <a:solidFill>
                  <a:srgbClr val="009A9A"/>
                </a:solidFill>
                <a:latin typeface="Arial MT"/>
                <a:cs typeface="Arial MT"/>
              </a:rPr>
              <a:t> </a:t>
            </a:r>
            <a:r>
              <a:rPr sz="2400" dirty="0">
                <a:solidFill>
                  <a:srgbClr val="009A9A"/>
                </a:solidFill>
                <a:latin typeface="Arial MT"/>
                <a:cs typeface="Arial MT"/>
              </a:rPr>
              <a:t>remote</a:t>
            </a:r>
            <a:r>
              <a:rPr sz="2400" spc="-10" dirty="0">
                <a:solidFill>
                  <a:srgbClr val="009A9A"/>
                </a:solidFill>
                <a:latin typeface="Arial MT"/>
                <a:cs typeface="Arial MT"/>
              </a:rPr>
              <a:t> </a:t>
            </a:r>
            <a:r>
              <a:rPr sz="2400" dirty="0">
                <a:solidFill>
                  <a:srgbClr val="009A9A"/>
                </a:solidFill>
                <a:latin typeface="Arial MT"/>
                <a:cs typeface="Arial MT"/>
              </a:rPr>
              <a:t>objects</a:t>
            </a:r>
            <a:r>
              <a:rPr sz="2400" spc="-10" dirty="0">
                <a:solidFill>
                  <a:srgbClr val="009A9A"/>
                </a:solidFill>
                <a:latin typeface="Arial MT"/>
                <a:cs typeface="Arial MT"/>
              </a:rPr>
              <a:t> </a:t>
            </a:r>
            <a:r>
              <a:rPr sz="2400" dirty="0">
                <a:solidFill>
                  <a:srgbClr val="009A9A"/>
                </a:solidFill>
                <a:latin typeface="Arial MT"/>
                <a:cs typeface="Arial MT"/>
              </a:rPr>
              <a:t>using </a:t>
            </a:r>
            <a:r>
              <a:rPr sz="2400" spc="-655" dirty="0">
                <a:solidFill>
                  <a:srgbClr val="009A9A"/>
                </a:solidFill>
                <a:latin typeface="Arial MT"/>
                <a:cs typeface="Arial MT"/>
              </a:rPr>
              <a:t> </a:t>
            </a:r>
            <a:r>
              <a:rPr sz="2400" dirty="0">
                <a:solidFill>
                  <a:srgbClr val="009A9A"/>
                </a:solidFill>
                <a:latin typeface="Arial MT"/>
                <a:cs typeface="Arial MT"/>
              </a:rPr>
              <a:t>the</a:t>
            </a:r>
            <a:r>
              <a:rPr sz="2400" spc="-5" dirty="0">
                <a:solidFill>
                  <a:srgbClr val="009A9A"/>
                </a:solidFill>
                <a:latin typeface="Arial MT"/>
                <a:cs typeface="Arial MT"/>
              </a:rPr>
              <a:t> </a:t>
            </a:r>
            <a:r>
              <a:rPr sz="2400" dirty="0">
                <a:solidFill>
                  <a:srgbClr val="009A9A"/>
                </a:solidFill>
                <a:latin typeface="Arial MT"/>
                <a:cs typeface="Arial MT"/>
              </a:rPr>
              <a:t>same</a:t>
            </a:r>
            <a:r>
              <a:rPr sz="2400" spc="-5" dirty="0">
                <a:solidFill>
                  <a:srgbClr val="009A9A"/>
                </a:solidFill>
                <a:latin typeface="Arial MT"/>
                <a:cs typeface="Arial MT"/>
              </a:rPr>
              <a:t> </a:t>
            </a:r>
            <a:r>
              <a:rPr sz="2400" dirty="0">
                <a:solidFill>
                  <a:srgbClr val="009A9A"/>
                </a:solidFill>
                <a:latin typeface="Arial MT"/>
                <a:cs typeface="Arial MT"/>
              </a:rPr>
              <a:t>syntax </a:t>
            </a:r>
            <a:r>
              <a:rPr sz="2400" spc="-5" dirty="0">
                <a:solidFill>
                  <a:srgbClr val="009A9A"/>
                </a:solidFill>
                <a:latin typeface="Arial MT"/>
                <a:cs typeface="Arial MT"/>
              </a:rPr>
              <a:t>as for</a:t>
            </a:r>
            <a:r>
              <a:rPr sz="2400" dirty="0">
                <a:solidFill>
                  <a:srgbClr val="009A9A"/>
                </a:solidFill>
                <a:latin typeface="Arial MT"/>
                <a:cs typeface="Arial MT"/>
              </a:rPr>
              <a:t> </a:t>
            </a:r>
            <a:r>
              <a:rPr sz="2400" spc="-5" dirty="0">
                <a:solidFill>
                  <a:srgbClr val="009A9A"/>
                </a:solidFill>
                <a:latin typeface="Arial MT"/>
                <a:cs typeface="Arial MT"/>
              </a:rPr>
              <a:t>local </a:t>
            </a:r>
            <a:r>
              <a:rPr sz="2400" dirty="0">
                <a:solidFill>
                  <a:srgbClr val="009A9A"/>
                </a:solidFill>
                <a:latin typeface="Arial MT"/>
                <a:cs typeface="Arial MT"/>
              </a:rPr>
              <a:t>invocations</a:t>
            </a:r>
            <a:endParaRPr sz="2400">
              <a:latin typeface="Arial MT"/>
              <a:cs typeface="Arial MT"/>
            </a:endParaRPr>
          </a:p>
          <a:p>
            <a:pPr marL="355600" marR="194945" indent="-342900">
              <a:lnSpc>
                <a:spcPct val="119800"/>
              </a:lnSpc>
              <a:spcBef>
                <a:spcPts val="575"/>
              </a:spcBef>
              <a:buClr>
                <a:srgbClr val="FF9A65"/>
              </a:buClr>
              <a:buSzPct val="58333"/>
              <a:buFont typeface="Wingdings"/>
              <a:buChar char=""/>
              <a:tabLst>
                <a:tab pos="354965" algn="l"/>
                <a:tab pos="355600" algn="l"/>
              </a:tabLst>
            </a:pPr>
            <a:r>
              <a:rPr sz="2400" spc="-5" dirty="0">
                <a:solidFill>
                  <a:srgbClr val="009A9A"/>
                </a:solidFill>
                <a:latin typeface="Arial MT"/>
                <a:cs typeface="Arial MT"/>
              </a:rPr>
              <a:t>Distributed </a:t>
            </a:r>
            <a:r>
              <a:rPr sz="2400" dirty="0">
                <a:solidFill>
                  <a:srgbClr val="009A9A"/>
                </a:solidFill>
                <a:latin typeface="Arial MT"/>
                <a:cs typeface="Arial MT"/>
              </a:rPr>
              <a:t>object model </a:t>
            </a:r>
            <a:r>
              <a:rPr sz="2400" spc="-5" dirty="0">
                <a:solidFill>
                  <a:srgbClr val="009A9A"/>
                </a:solidFill>
                <a:latin typeface="Arial MT"/>
                <a:cs typeface="Arial MT"/>
              </a:rPr>
              <a:t>is integrated into </a:t>
            </a:r>
            <a:r>
              <a:rPr sz="2400" dirty="0">
                <a:solidFill>
                  <a:srgbClr val="009A9A"/>
                </a:solidFill>
                <a:latin typeface="Arial MT"/>
                <a:cs typeface="Arial MT"/>
              </a:rPr>
              <a:t>Java naturally, </a:t>
            </a:r>
            <a:r>
              <a:rPr sz="2400" spc="-655" dirty="0">
                <a:solidFill>
                  <a:srgbClr val="009A9A"/>
                </a:solidFill>
                <a:latin typeface="Arial MT"/>
                <a:cs typeface="Arial MT"/>
              </a:rPr>
              <a:t> </a:t>
            </a:r>
            <a:r>
              <a:rPr sz="2400" spc="-5" dirty="0">
                <a:solidFill>
                  <a:srgbClr val="009A9A"/>
                </a:solidFill>
                <a:latin typeface="Arial MT"/>
                <a:cs typeface="Arial MT"/>
              </a:rPr>
              <a:t>but </a:t>
            </a:r>
            <a:r>
              <a:rPr sz="2400" dirty="0">
                <a:solidFill>
                  <a:srgbClr val="009A9A"/>
                </a:solidFill>
                <a:latin typeface="Arial MT"/>
                <a:cs typeface="Arial MT"/>
              </a:rPr>
              <a:t>the semantics </a:t>
            </a:r>
            <a:r>
              <a:rPr sz="2400" spc="-5" dirty="0">
                <a:solidFill>
                  <a:srgbClr val="009A9A"/>
                </a:solidFill>
                <a:latin typeface="Arial MT"/>
                <a:cs typeface="Arial MT"/>
              </a:rPr>
              <a:t>of parameter passing differ because </a:t>
            </a:r>
            <a:r>
              <a:rPr sz="2400" dirty="0">
                <a:solidFill>
                  <a:srgbClr val="009A9A"/>
                </a:solidFill>
                <a:latin typeface="Arial MT"/>
                <a:cs typeface="Arial MT"/>
              </a:rPr>
              <a:t> </a:t>
            </a:r>
            <a:r>
              <a:rPr sz="2400" spc="-5" dirty="0">
                <a:solidFill>
                  <a:srgbClr val="009A9A"/>
                </a:solidFill>
                <a:latin typeface="Arial MT"/>
                <a:cs typeface="Arial MT"/>
              </a:rPr>
              <a:t>invoker and</a:t>
            </a:r>
            <a:r>
              <a:rPr sz="2400" dirty="0">
                <a:solidFill>
                  <a:srgbClr val="009A9A"/>
                </a:solidFill>
                <a:latin typeface="Arial MT"/>
                <a:cs typeface="Arial MT"/>
              </a:rPr>
              <a:t> target</a:t>
            </a:r>
            <a:r>
              <a:rPr sz="2400" spc="-5" dirty="0">
                <a:solidFill>
                  <a:srgbClr val="009A9A"/>
                </a:solidFill>
                <a:latin typeface="Arial MT"/>
                <a:cs typeface="Arial MT"/>
              </a:rPr>
              <a:t> are</a:t>
            </a:r>
            <a:r>
              <a:rPr sz="2400" dirty="0">
                <a:solidFill>
                  <a:srgbClr val="009A9A"/>
                </a:solidFill>
                <a:latin typeface="Arial MT"/>
                <a:cs typeface="Arial MT"/>
              </a:rPr>
              <a:t> remote</a:t>
            </a:r>
            <a:endParaRPr sz="2400">
              <a:latin typeface="Arial MT"/>
              <a:cs typeface="Arial MT"/>
            </a:endParaRPr>
          </a:p>
          <a:p>
            <a:pPr marL="755650" lvl="1" indent="-285750">
              <a:lnSpc>
                <a:spcPct val="100000"/>
              </a:lnSpc>
              <a:spcBef>
                <a:spcPts val="1070"/>
              </a:spcBef>
              <a:buClr>
                <a:srgbClr val="33659A"/>
              </a:buClr>
              <a:buSzPct val="63636"/>
              <a:buFont typeface="Wingdings"/>
              <a:buChar char=""/>
              <a:tabLst>
                <a:tab pos="755650" algn="l"/>
              </a:tabLst>
            </a:pPr>
            <a:r>
              <a:rPr sz="2200" i="1" spc="-5" dirty="0">
                <a:solidFill>
                  <a:srgbClr val="009A9A"/>
                </a:solidFill>
                <a:latin typeface="Arial"/>
                <a:cs typeface="Arial"/>
              </a:rPr>
              <a:t>Input</a:t>
            </a:r>
            <a:r>
              <a:rPr sz="2200" i="1" spc="-10" dirty="0">
                <a:solidFill>
                  <a:srgbClr val="009A9A"/>
                </a:solidFill>
                <a:latin typeface="Arial"/>
                <a:cs typeface="Arial"/>
              </a:rPr>
              <a:t> </a:t>
            </a:r>
            <a:r>
              <a:rPr sz="2200" dirty="0">
                <a:solidFill>
                  <a:srgbClr val="009A9A"/>
                </a:solidFill>
                <a:latin typeface="Arial MT"/>
                <a:cs typeface="Arial MT"/>
              </a:rPr>
              <a:t>parameters</a:t>
            </a:r>
            <a:r>
              <a:rPr sz="2200" spc="-10" dirty="0">
                <a:solidFill>
                  <a:srgbClr val="009A9A"/>
                </a:solidFill>
                <a:latin typeface="Arial MT"/>
                <a:cs typeface="Arial MT"/>
              </a:rPr>
              <a:t> </a:t>
            </a:r>
            <a:r>
              <a:rPr sz="2200" dirty="0">
                <a:solidFill>
                  <a:srgbClr val="009A9A"/>
                </a:solidFill>
                <a:latin typeface="Arial MT"/>
                <a:cs typeface="Arial MT"/>
              </a:rPr>
              <a:t>and </a:t>
            </a:r>
            <a:r>
              <a:rPr sz="2200" i="1" spc="-5" dirty="0">
                <a:solidFill>
                  <a:srgbClr val="009A9A"/>
                </a:solidFill>
                <a:latin typeface="Arial"/>
                <a:cs typeface="Arial"/>
              </a:rPr>
              <a:t>output </a:t>
            </a:r>
            <a:r>
              <a:rPr sz="2200" dirty="0">
                <a:solidFill>
                  <a:srgbClr val="009A9A"/>
                </a:solidFill>
                <a:latin typeface="Arial MT"/>
                <a:cs typeface="Arial MT"/>
              </a:rPr>
              <a:t>parameters</a:t>
            </a:r>
            <a:endParaRPr sz="2200">
              <a:latin typeface="Arial MT"/>
              <a:cs typeface="Arial MT"/>
            </a:endParaRPr>
          </a:p>
          <a:p>
            <a:pPr marL="355600" marR="5080" indent="-342900">
              <a:lnSpc>
                <a:spcPct val="119800"/>
              </a:lnSpc>
              <a:spcBef>
                <a:spcPts val="555"/>
              </a:spcBef>
              <a:buClr>
                <a:srgbClr val="FF9A65"/>
              </a:buClr>
              <a:buSzPct val="58333"/>
              <a:buFont typeface="Wingdings"/>
              <a:buChar char=""/>
              <a:tabLst>
                <a:tab pos="354965" algn="l"/>
                <a:tab pos="355600" algn="l"/>
              </a:tabLst>
            </a:pPr>
            <a:r>
              <a:rPr sz="2400" dirty="0">
                <a:solidFill>
                  <a:srgbClr val="009A9A"/>
                </a:solidFill>
                <a:latin typeface="Arial MT"/>
                <a:cs typeface="Arial MT"/>
              </a:rPr>
              <a:t>Single</a:t>
            </a:r>
            <a:r>
              <a:rPr sz="2400" spc="-20" dirty="0">
                <a:solidFill>
                  <a:srgbClr val="009A9A"/>
                </a:solidFill>
                <a:latin typeface="Arial MT"/>
                <a:cs typeface="Arial MT"/>
              </a:rPr>
              <a:t> </a:t>
            </a:r>
            <a:r>
              <a:rPr sz="2400" dirty="0">
                <a:solidFill>
                  <a:srgbClr val="009A9A"/>
                </a:solidFill>
                <a:latin typeface="Arial MT"/>
                <a:cs typeface="Arial MT"/>
              </a:rPr>
              <a:t>language</a:t>
            </a:r>
            <a:r>
              <a:rPr sz="2400" spc="-15" dirty="0">
                <a:solidFill>
                  <a:srgbClr val="009A9A"/>
                </a:solidFill>
                <a:latin typeface="Arial MT"/>
                <a:cs typeface="Arial MT"/>
              </a:rPr>
              <a:t> </a:t>
            </a:r>
            <a:r>
              <a:rPr sz="2400" dirty="0">
                <a:solidFill>
                  <a:srgbClr val="009A9A"/>
                </a:solidFill>
                <a:latin typeface="Arial MT"/>
                <a:cs typeface="Arial MT"/>
              </a:rPr>
              <a:t>advantage:</a:t>
            </a:r>
            <a:r>
              <a:rPr sz="2400" spc="-15" dirty="0">
                <a:solidFill>
                  <a:srgbClr val="009A9A"/>
                </a:solidFill>
                <a:latin typeface="Arial MT"/>
                <a:cs typeface="Arial MT"/>
              </a:rPr>
              <a:t> </a:t>
            </a:r>
            <a:r>
              <a:rPr sz="2400" dirty="0">
                <a:solidFill>
                  <a:srgbClr val="009A9A"/>
                </a:solidFill>
                <a:latin typeface="Arial MT"/>
                <a:cs typeface="Arial MT"/>
              </a:rPr>
              <a:t>remote</a:t>
            </a:r>
            <a:r>
              <a:rPr sz="2400" spc="-20" dirty="0">
                <a:solidFill>
                  <a:srgbClr val="009A9A"/>
                </a:solidFill>
                <a:latin typeface="Arial MT"/>
                <a:cs typeface="Arial MT"/>
              </a:rPr>
              <a:t> </a:t>
            </a:r>
            <a:r>
              <a:rPr sz="2400" dirty="0">
                <a:solidFill>
                  <a:srgbClr val="009A9A"/>
                </a:solidFill>
                <a:latin typeface="Arial MT"/>
                <a:cs typeface="Arial MT"/>
              </a:rPr>
              <a:t>interfaces</a:t>
            </a:r>
            <a:r>
              <a:rPr sz="2400" spc="-15" dirty="0">
                <a:solidFill>
                  <a:srgbClr val="009A9A"/>
                </a:solidFill>
                <a:latin typeface="Arial MT"/>
                <a:cs typeface="Arial MT"/>
              </a:rPr>
              <a:t> </a:t>
            </a:r>
            <a:r>
              <a:rPr sz="2400" dirty="0">
                <a:solidFill>
                  <a:srgbClr val="009A9A"/>
                </a:solidFill>
                <a:latin typeface="Arial MT"/>
                <a:cs typeface="Arial MT"/>
              </a:rPr>
              <a:t>are</a:t>
            </a:r>
            <a:r>
              <a:rPr sz="2400" spc="-15" dirty="0">
                <a:solidFill>
                  <a:srgbClr val="009A9A"/>
                </a:solidFill>
                <a:latin typeface="Arial MT"/>
                <a:cs typeface="Arial MT"/>
              </a:rPr>
              <a:t> </a:t>
            </a:r>
            <a:r>
              <a:rPr sz="2400" dirty="0">
                <a:solidFill>
                  <a:srgbClr val="009A9A"/>
                </a:solidFill>
                <a:latin typeface="Arial MT"/>
                <a:cs typeface="Arial MT"/>
              </a:rPr>
              <a:t>defined </a:t>
            </a:r>
            <a:r>
              <a:rPr sz="2400" spc="-655" dirty="0">
                <a:solidFill>
                  <a:srgbClr val="009A9A"/>
                </a:solidFill>
                <a:latin typeface="Arial MT"/>
                <a:cs typeface="Arial MT"/>
              </a:rPr>
              <a:t> </a:t>
            </a:r>
            <a:r>
              <a:rPr sz="2400" spc="-5" dirty="0">
                <a:solidFill>
                  <a:srgbClr val="009A9A"/>
                </a:solidFill>
                <a:latin typeface="Arial MT"/>
                <a:cs typeface="Arial MT"/>
              </a:rPr>
              <a:t>in</a:t>
            </a:r>
            <a:r>
              <a:rPr sz="2400" spc="-10" dirty="0">
                <a:solidFill>
                  <a:srgbClr val="009A9A"/>
                </a:solidFill>
                <a:latin typeface="Arial MT"/>
                <a:cs typeface="Arial MT"/>
              </a:rPr>
              <a:t> </a:t>
            </a:r>
            <a:r>
              <a:rPr sz="2400" dirty="0">
                <a:solidFill>
                  <a:srgbClr val="009A9A"/>
                </a:solidFill>
                <a:latin typeface="Arial MT"/>
                <a:cs typeface="Arial MT"/>
              </a:rPr>
              <a:t>Java, </a:t>
            </a:r>
            <a:r>
              <a:rPr sz="2400" spc="-5" dirty="0">
                <a:solidFill>
                  <a:srgbClr val="009A9A"/>
                </a:solidFill>
                <a:latin typeface="Arial MT"/>
                <a:cs typeface="Arial MT"/>
              </a:rPr>
              <a:t>do</a:t>
            </a:r>
            <a:r>
              <a:rPr sz="2400" spc="-10" dirty="0">
                <a:solidFill>
                  <a:srgbClr val="009A9A"/>
                </a:solidFill>
                <a:latin typeface="Arial MT"/>
                <a:cs typeface="Arial MT"/>
              </a:rPr>
              <a:t> </a:t>
            </a:r>
            <a:r>
              <a:rPr sz="2400" spc="-5" dirty="0">
                <a:solidFill>
                  <a:srgbClr val="009A9A"/>
                </a:solidFill>
                <a:latin typeface="Arial MT"/>
                <a:cs typeface="Arial MT"/>
              </a:rPr>
              <a:t>not have</a:t>
            </a:r>
            <a:r>
              <a:rPr sz="2400" spc="-10" dirty="0">
                <a:solidFill>
                  <a:srgbClr val="009A9A"/>
                </a:solidFill>
                <a:latin typeface="Arial MT"/>
                <a:cs typeface="Arial MT"/>
              </a:rPr>
              <a:t> </a:t>
            </a:r>
            <a:r>
              <a:rPr sz="2400" dirty="0">
                <a:solidFill>
                  <a:srgbClr val="009A9A"/>
                </a:solidFill>
                <a:latin typeface="Arial MT"/>
                <a:cs typeface="Arial MT"/>
              </a:rPr>
              <a:t>to </a:t>
            </a:r>
            <a:r>
              <a:rPr sz="2400" spc="-5" dirty="0">
                <a:solidFill>
                  <a:srgbClr val="009A9A"/>
                </a:solidFill>
                <a:latin typeface="Arial MT"/>
                <a:cs typeface="Arial MT"/>
              </a:rPr>
              <a:t>learn</a:t>
            </a:r>
            <a:r>
              <a:rPr sz="2400" spc="-10" dirty="0">
                <a:solidFill>
                  <a:srgbClr val="009A9A"/>
                </a:solidFill>
                <a:latin typeface="Arial MT"/>
                <a:cs typeface="Arial MT"/>
              </a:rPr>
              <a:t> </a:t>
            </a:r>
            <a:r>
              <a:rPr sz="2400" dirty="0">
                <a:solidFill>
                  <a:srgbClr val="009A9A"/>
                </a:solidFill>
                <a:latin typeface="Arial MT"/>
                <a:cs typeface="Arial MT"/>
              </a:rPr>
              <a:t>IDL (CORBA)</a:t>
            </a:r>
            <a:endParaRPr sz="2400">
              <a:latin typeface="Arial MT"/>
              <a:cs typeface="Arial MT"/>
            </a:endParaRPr>
          </a:p>
        </p:txBody>
      </p:sp>
    </p:spTree>
    <p:extLst>
      <p:ext uri="{BB962C8B-B14F-4D97-AF65-F5344CB8AC3E}">
        <p14:creationId xmlns:p14="http://schemas.microsoft.com/office/powerpoint/2010/main" val="2691340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23</a:t>
            </a:fld>
            <a:endParaRPr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832103" y="1174953"/>
            <a:ext cx="8580755" cy="3966342"/>
          </a:xfrm>
          <a:prstGeom prst="rect">
            <a:avLst/>
          </a:prstGeom>
        </p:spPr>
        <p:txBody>
          <a:bodyPr vert="horz" wrap="square" lIns="0" tIns="132715" rIns="0" bIns="0" rtlCol="0">
            <a:spAutoFit/>
          </a:bodyPr>
          <a:lstStyle/>
          <a:p>
            <a:pPr marL="355600" indent="-342900">
              <a:lnSpc>
                <a:spcPct val="100000"/>
              </a:lnSpc>
              <a:spcBef>
                <a:spcPts val="1045"/>
              </a:spcBef>
              <a:buClr>
                <a:srgbClr val="FF9A65"/>
              </a:buClr>
              <a:buSzPct val="60000"/>
              <a:buFont typeface="Wingdings"/>
              <a:buChar char=""/>
              <a:tabLst>
                <a:tab pos="354965" algn="l"/>
                <a:tab pos="355600" algn="l"/>
              </a:tabLst>
            </a:pPr>
            <a:r>
              <a:rPr sz="2000" spc="-5" dirty="0">
                <a:solidFill>
                  <a:srgbClr val="009A9A"/>
                </a:solidFill>
                <a:latin typeface="Arial MT"/>
                <a:cs typeface="Arial MT"/>
              </a:rPr>
              <a:t>Shared</a:t>
            </a:r>
            <a:r>
              <a:rPr sz="2000" dirty="0">
                <a:solidFill>
                  <a:srgbClr val="009A9A"/>
                </a:solidFill>
                <a:latin typeface="Arial MT"/>
                <a:cs typeface="Arial MT"/>
              </a:rPr>
              <a:t> </a:t>
            </a:r>
            <a:r>
              <a:rPr sz="2000" spc="-10" dirty="0">
                <a:solidFill>
                  <a:srgbClr val="009A9A"/>
                </a:solidFill>
                <a:latin typeface="Arial MT"/>
                <a:cs typeface="Arial MT"/>
              </a:rPr>
              <a:t>whiteboard</a:t>
            </a:r>
            <a:r>
              <a:rPr sz="2000" dirty="0">
                <a:solidFill>
                  <a:srgbClr val="009A9A"/>
                </a:solidFill>
                <a:latin typeface="Arial MT"/>
                <a:cs typeface="Arial MT"/>
              </a:rPr>
              <a:t> </a:t>
            </a:r>
            <a:r>
              <a:rPr sz="2000" spc="-5" dirty="0">
                <a:solidFill>
                  <a:srgbClr val="009A9A"/>
                </a:solidFill>
                <a:latin typeface="Arial MT"/>
                <a:cs typeface="Arial MT"/>
              </a:rPr>
              <a:t>example:</a:t>
            </a:r>
            <a:endParaRPr sz="2000">
              <a:latin typeface="Arial MT"/>
              <a:cs typeface="Arial MT"/>
            </a:endParaRPr>
          </a:p>
          <a:p>
            <a:pPr marL="755650" marR="5080" lvl="1" indent="-285750">
              <a:lnSpc>
                <a:spcPct val="119700"/>
              </a:lnSpc>
              <a:spcBef>
                <a:spcPts val="475"/>
              </a:spcBef>
              <a:buClr>
                <a:srgbClr val="33659A"/>
              </a:buClr>
              <a:buSzPct val="65000"/>
              <a:buFont typeface="Wingdings"/>
              <a:buChar char=""/>
              <a:tabLst>
                <a:tab pos="755650" algn="l"/>
              </a:tabLst>
            </a:pPr>
            <a:r>
              <a:rPr sz="2000" spc="-10" dirty="0">
                <a:solidFill>
                  <a:srgbClr val="009A9A"/>
                </a:solidFill>
                <a:latin typeface="Arial MT"/>
                <a:cs typeface="Arial MT"/>
              </a:rPr>
              <a:t>Allows</a:t>
            </a:r>
            <a:r>
              <a:rPr sz="2000" spc="5" dirty="0">
                <a:solidFill>
                  <a:srgbClr val="009A9A"/>
                </a:solidFill>
                <a:latin typeface="Arial MT"/>
                <a:cs typeface="Arial MT"/>
              </a:rPr>
              <a:t> </a:t>
            </a:r>
            <a:r>
              <a:rPr sz="2000" spc="-5" dirty="0">
                <a:solidFill>
                  <a:srgbClr val="009A9A"/>
                </a:solidFill>
                <a:latin typeface="Arial MT"/>
                <a:cs typeface="Arial MT"/>
              </a:rPr>
              <a:t>a</a:t>
            </a:r>
            <a:r>
              <a:rPr sz="2000" dirty="0">
                <a:solidFill>
                  <a:srgbClr val="009A9A"/>
                </a:solidFill>
                <a:latin typeface="Arial MT"/>
                <a:cs typeface="Arial MT"/>
              </a:rPr>
              <a:t> </a:t>
            </a:r>
            <a:r>
              <a:rPr sz="2000" spc="-5" dirty="0">
                <a:solidFill>
                  <a:srgbClr val="009A9A"/>
                </a:solidFill>
                <a:latin typeface="Arial MT"/>
                <a:cs typeface="Arial MT"/>
              </a:rPr>
              <a:t>group</a:t>
            </a:r>
            <a:r>
              <a:rPr sz="2000" dirty="0">
                <a:solidFill>
                  <a:srgbClr val="009A9A"/>
                </a:solidFill>
                <a:latin typeface="Arial MT"/>
                <a:cs typeface="Arial MT"/>
              </a:rPr>
              <a:t> </a:t>
            </a:r>
            <a:r>
              <a:rPr sz="2000" spc="-5" dirty="0">
                <a:solidFill>
                  <a:srgbClr val="009A9A"/>
                </a:solidFill>
                <a:latin typeface="Arial MT"/>
                <a:cs typeface="Arial MT"/>
              </a:rPr>
              <a:t>of users</a:t>
            </a:r>
            <a:r>
              <a:rPr sz="2000" dirty="0">
                <a:solidFill>
                  <a:srgbClr val="009A9A"/>
                </a:solidFill>
                <a:latin typeface="Arial MT"/>
                <a:cs typeface="Arial MT"/>
              </a:rPr>
              <a:t> </a:t>
            </a:r>
            <a:r>
              <a:rPr sz="2000" spc="-5" dirty="0">
                <a:solidFill>
                  <a:srgbClr val="009A9A"/>
                </a:solidFill>
                <a:latin typeface="Arial MT"/>
                <a:cs typeface="Arial MT"/>
              </a:rPr>
              <a:t>to</a:t>
            </a:r>
            <a:r>
              <a:rPr sz="2000" spc="5" dirty="0">
                <a:solidFill>
                  <a:srgbClr val="009A9A"/>
                </a:solidFill>
                <a:latin typeface="Arial MT"/>
                <a:cs typeface="Arial MT"/>
              </a:rPr>
              <a:t> </a:t>
            </a:r>
            <a:r>
              <a:rPr sz="2000" spc="-5" dirty="0">
                <a:solidFill>
                  <a:srgbClr val="009A9A"/>
                </a:solidFill>
                <a:latin typeface="Arial MT"/>
                <a:cs typeface="Arial MT"/>
              </a:rPr>
              <a:t>share</a:t>
            </a:r>
            <a:r>
              <a:rPr sz="2000" dirty="0">
                <a:solidFill>
                  <a:srgbClr val="009A9A"/>
                </a:solidFill>
                <a:latin typeface="Arial MT"/>
                <a:cs typeface="Arial MT"/>
              </a:rPr>
              <a:t> </a:t>
            </a:r>
            <a:r>
              <a:rPr sz="2000" spc="-5" dirty="0">
                <a:solidFill>
                  <a:srgbClr val="009A9A"/>
                </a:solidFill>
                <a:latin typeface="Arial MT"/>
                <a:cs typeface="Arial MT"/>
              </a:rPr>
              <a:t>a</a:t>
            </a:r>
            <a:r>
              <a:rPr sz="2000" spc="5" dirty="0">
                <a:solidFill>
                  <a:srgbClr val="009A9A"/>
                </a:solidFill>
                <a:latin typeface="Arial MT"/>
                <a:cs typeface="Arial MT"/>
              </a:rPr>
              <a:t> </a:t>
            </a:r>
            <a:r>
              <a:rPr sz="2000" spc="-10" dirty="0">
                <a:solidFill>
                  <a:srgbClr val="009A9A"/>
                </a:solidFill>
                <a:latin typeface="Arial MT"/>
                <a:cs typeface="Arial MT"/>
              </a:rPr>
              <a:t>common</a:t>
            </a:r>
            <a:r>
              <a:rPr sz="2000" spc="5" dirty="0">
                <a:solidFill>
                  <a:srgbClr val="009A9A"/>
                </a:solidFill>
                <a:latin typeface="Arial MT"/>
                <a:cs typeface="Arial MT"/>
              </a:rPr>
              <a:t> </a:t>
            </a:r>
            <a:r>
              <a:rPr sz="2000" spc="-5" dirty="0">
                <a:solidFill>
                  <a:srgbClr val="009A9A"/>
                </a:solidFill>
                <a:latin typeface="Arial MT"/>
                <a:cs typeface="Arial MT"/>
              </a:rPr>
              <a:t>view</a:t>
            </a:r>
            <a:r>
              <a:rPr sz="2000"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5" dirty="0">
                <a:solidFill>
                  <a:srgbClr val="009A9A"/>
                </a:solidFill>
                <a:latin typeface="Arial MT"/>
                <a:cs typeface="Arial MT"/>
              </a:rPr>
              <a:t>a</a:t>
            </a:r>
            <a:r>
              <a:rPr sz="2000" spc="5" dirty="0">
                <a:solidFill>
                  <a:srgbClr val="009A9A"/>
                </a:solidFill>
                <a:latin typeface="Arial MT"/>
                <a:cs typeface="Arial MT"/>
              </a:rPr>
              <a:t> </a:t>
            </a:r>
            <a:r>
              <a:rPr sz="2000" spc="-10" dirty="0">
                <a:solidFill>
                  <a:srgbClr val="009A9A"/>
                </a:solidFill>
                <a:latin typeface="Arial MT"/>
                <a:cs typeface="Arial MT"/>
              </a:rPr>
              <a:t>drawing</a:t>
            </a:r>
            <a:r>
              <a:rPr sz="2000" dirty="0">
                <a:solidFill>
                  <a:srgbClr val="009A9A"/>
                </a:solidFill>
                <a:latin typeface="Arial MT"/>
                <a:cs typeface="Arial MT"/>
              </a:rPr>
              <a:t> </a:t>
            </a:r>
            <a:r>
              <a:rPr sz="2000" spc="-10" dirty="0">
                <a:solidFill>
                  <a:srgbClr val="009A9A"/>
                </a:solidFill>
                <a:latin typeface="Arial MT"/>
                <a:cs typeface="Arial MT"/>
              </a:rPr>
              <a:t>surface </a:t>
            </a:r>
            <a:r>
              <a:rPr sz="2000" spc="-540" dirty="0">
                <a:solidFill>
                  <a:srgbClr val="009A9A"/>
                </a:solidFill>
                <a:latin typeface="Arial MT"/>
                <a:cs typeface="Arial MT"/>
              </a:rPr>
              <a:t> </a:t>
            </a:r>
            <a:r>
              <a:rPr sz="2000" spc="-5" dirty="0">
                <a:solidFill>
                  <a:srgbClr val="009A9A"/>
                </a:solidFill>
                <a:latin typeface="Arial MT"/>
                <a:cs typeface="Arial MT"/>
              </a:rPr>
              <a:t>containing</a:t>
            </a:r>
            <a:r>
              <a:rPr sz="2000" spc="5" dirty="0">
                <a:solidFill>
                  <a:srgbClr val="009A9A"/>
                </a:solidFill>
                <a:latin typeface="Arial MT"/>
                <a:cs typeface="Arial MT"/>
              </a:rPr>
              <a:t> </a:t>
            </a:r>
            <a:r>
              <a:rPr sz="2000" spc="-10" dirty="0">
                <a:solidFill>
                  <a:srgbClr val="009A9A"/>
                </a:solidFill>
                <a:latin typeface="Arial MT"/>
                <a:cs typeface="Arial MT"/>
              </a:rPr>
              <a:t>graphical</a:t>
            </a:r>
            <a:r>
              <a:rPr sz="2000" spc="5" dirty="0">
                <a:solidFill>
                  <a:srgbClr val="009A9A"/>
                </a:solidFill>
                <a:latin typeface="Arial MT"/>
                <a:cs typeface="Arial MT"/>
              </a:rPr>
              <a:t> </a:t>
            </a:r>
            <a:r>
              <a:rPr sz="2000" spc="-5" dirty="0">
                <a:solidFill>
                  <a:srgbClr val="009A9A"/>
                </a:solidFill>
                <a:latin typeface="Arial MT"/>
                <a:cs typeface="Arial MT"/>
              </a:rPr>
              <a:t>objects,</a:t>
            </a:r>
            <a:r>
              <a:rPr sz="2000" spc="5" dirty="0">
                <a:solidFill>
                  <a:srgbClr val="009A9A"/>
                </a:solidFill>
                <a:latin typeface="Arial MT"/>
                <a:cs typeface="Arial MT"/>
              </a:rPr>
              <a:t> </a:t>
            </a:r>
            <a:r>
              <a:rPr sz="2000" spc="-5" dirty="0">
                <a:solidFill>
                  <a:srgbClr val="009A9A"/>
                </a:solidFill>
                <a:latin typeface="Arial MT"/>
                <a:cs typeface="Arial MT"/>
              </a:rPr>
              <a:t>such</a:t>
            </a:r>
            <a:r>
              <a:rPr sz="2000" spc="15" dirty="0">
                <a:solidFill>
                  <a:srgbClr val="009A9A"/>
                </a:solidFill>
                <a:latin typeface="Arial MT"/>
                <a:cs typeface="Arial MT"/>
              </a:rPr>
              <a:t> </a:t>
            </a:r>
            <a:r>
              <a:rPr sz="2000" spc="-5" dirty="0">
                <a:solidFill>
                  <a:srgbClr val="009A9A"/>
                </a:solidFill>
                <a:latin typeface="Arial MT"/>
                <a:cs typeface="Arial MT"/>
              </a:rPr>
              <a:t>as</a:t>
            </a:r>
            <a:r>
              <a:rPr sz="2000" dirty="0">
                <a:solidFill>
                  <a:srgbClr val="009A9A"/>
                </a:solidFill>
                <a:latin typeface="Arial MT"/>
                <a:cs typeface="Arial MT"/>
              </a:rPr>
              <a:t> </a:t>
            </a:r>
            <a:r>
              <a:rPr sz="2000" spc="-5" dirty="0">
                <a:solidFill>
                  <a:srgbClr val="009A9A"/>
                </a:solidFill>
                <a:latin typeface="Arial MT"/>
                <a:cs typeface="Arial MT"/>
              </a:rPr>
              <a:t>rectangles,</a:t>
            </a:r>
            <a:r>
              <a:rPr sz="2000" spc="5" dirty="0">
                <a:solidFill>
                  <a:srgbClr val="009A9A"/>
                </a:solidFill>
                <a:latin typeface="Arial MT"/>
                <a:cs typeface="Arial MT"/>
              </a:rPr>
              <a:t> </a:t>
            </a:r>
            <a:r>
              <a:rPr sz="2000" spc="-5" dirty="0">
                <a:solidFill>
                  <a:srgbClr val="009A9A"/>
                </a:solidFill>
                <a:latin typeface="Arial MT"/>
                <a:cs typeface="Arial MT"/>
              </a:rPr>
              <a:t>lines,</a:t>
            </a:r>
            <a:r>
              <a:rPr sz="2000" dirty="0">
                <a:solidFill>
                  <a:srgbClr val="009A9A"/>
                </a:solidFill>
                <a:latin typeface="Arial MT"/>
                <a:cs typeface="Arial MT"/>
              </a:rPr>
              <a:t> </a:t>
            </a:r>
            <a:r>
              <a:rPr sz="2000" spc="-5" dirty="0">
                <a:solidFill>
                  <a:srgbClr val="009A9A"/>
                </a:solidFill>
                <a:latin typeface="Arial MT"/>
                <a:cs typeface="Arial MT"/>
              </a:rPr>
              <a:t>circles.</a:t>
            </a:r>
            <a:endParaRPr sz="2000">
              <a:latin typeface="Arial MT"/>
              <a:cs typeface="Arial MT"/>
            </a:endParaRPr>
          </a:p>
          <a:p>
            <a:pPr marL="755650" lvl="1" indent="-285750">
              <a:lnSpc>
                <a:spcPct val="100000"/>
              </a:lnSpc>
              <a:spcBef>
                <a:spcPts val="950"/>
              </a:spcBef>
              <a:buClr>
                <a:srgbClr val="33659A"/>
              </a:buClr>
              <a:buSzPct val="65000"/>
              <a:buFont typeface="Wingdings"/>
              <a:buChar char=""/>
              <a:tabLst>
                <a:tab pos="755650" algn="l"/>
              </a:tabLst>
            </a:pPr>
            <a:r>
              <a:rPr sz="2000" spc="-5" dirty="0">
                <a:solidFill>
                  <a:srgbClr val="009A9A"/>
                </a:solidFill>
                <a:latin typeface="Arial MT"/>
                <a:cs typeface="Arial MT"/>
              </a:rPr>
              <a:t>Each</a:t>
            </a:r>
            <a:r>
              <a:rPr sz="2000" dirty="0">
                <a:solidFill>
                  <a:srgbClr val="009A9A"/>
                </a:solidFill>
                <a:latin typeface="Arial MT"/>
                <a:cs typeface="Arial MT"/>
              </a:rPr>
              <a:t> </a:t>
            </a:r>
            <a:r>
              <a:rPr sz="2000" spc="-5" dirty="0">
                <a:solidFill>
                  <a:srgbClr val="009A9A"/>
                </a:solidFill>
                <a:latin typeface="Arial MT"/>
                <a:cs typeface="Arial MT"/>
              </a:rPr>
              <a:t>of</a:t>
            </a:r>
            <a:r>
              <a:rPr sz="2000" dirty="0">
                <a:solidFill>
                  <a:srgbClr val="009A9A"/>
                </a:solidFill>
                <a:latin typeface="Arial MT"/>
                <a:cs typeface="Arial MT"/>
              </a:rPr>
              <a:t> </a:t>
            </a: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graphical</a:t>
            </a:r>
            <a:r>
              <a:rPr sz="2000" dirty="0">
                <a:solidFill>
                  <a:srgbClr val="009A9A"/>
                </a:solidFill>
                <a:latin typeface="Arial MT"/>
                <a:cs typeface="Arial MT"/>
              </a:rPr>
              <a:t> </a:t>
            </a:r>
            <a:r>
              <a:rPr sz="2000" spc="-10" dirty="0">
                <a:solidFill>
                  <a:srgbClr val="009A9A"/>
                </a:solidFill>
                <a:latin typeface="Arial MT"/>
                <a:cs typeface="Arial MT"/>
              </a:rPr>
              <a:t>objects</a:t>
            </a:r>
            <a:r>
              <a:rPr sz="2000" spc="20" dirty="0">
                <a:solidFill>
                  <a:srgbClr val="009A9A"/>
                </a:solidFill>
                <a:latin typeface="Arial MT"/>
                <a:cs typeface="Arial MT"/>
              </a:rPr>
              <a:t> </a:t>
            </a:r>
            <a:r>
              <a:rPr sz="2000" spc="-5" dirty="0">
                <a:solidFill>
                  <a:srgbClr val="009A9A"/>
                </a:solidFill>
                <a:latin typeface="Arial MT"/>
                <a:cs typeface="Arial MT"/>
              </a:rPr>
              <a:t>is</a:t>
            </a:r>
            <a:r>
              <a:rPr sz="2000" dirty="0">
                <a:solidFill>
                  <a:srgbClr val="009A9A"/>
                </a:solidFill>
                <a:latin typeface="Arial MT"/>
                <a:cs typeface="Arial MT"/>
              </a:rPr>
              <a:t> </a:t>
            </a:r>
            <a:r>
              <a:rPr sz="2000" spc="-10" dirty="0">
                <a:solidFill>
                  <a:srgbClr val="009A9A"/>
                </a:solidFill>
                <a:latin typeface="Arial MT"/>
                <a:cs typeface="Arial MT"/>
              </a:rPr>
              <a:t>drawn</a:t>
            </a:r>
            <a:r>
              <a:rPr sz="2000" spc="5" dirty="0">
                <a:solidFill>
                  <a:srgbClr val="009A9A"/>
                </a:solidFill>
                <a:latin typeface="Arial MT"/>
                <a:cs typeface="Arial MT"/>
              </a:rPr>
              <a:t> </a:t>
            </a:r>
            <a:r>
              <a:rPr sz="2000" spc="-5" dirty="0">
                <a:solidFill>
                  <a:srgbClr val="009A9A"/>
                </a:solidFill>
                <a:latin typeface="Arial MT"/>
                <a:cs typeface="Arial MT"/>
              </a:rPr>
              <a:t>by</a:t>
            </a:r>
            <a:r>
              <a:rPr sz="2000" spc="5" dirty="0">
                <a:solidFill>
                  <a:srgbClr val="009A9A"/>
                </a:solidFill>
                <a:latin typeface="Arial MT"/>
                <a:cs typeface="Arial MT"/>
              </a:rPr>
              <a:t> </a:t>
            </a:r>
            <a:r>
              <a:rPr sz="2000" spc="-5" dirty="0">
                <a:solidFill>
                  <a:srgbClr val="009A9A"/>
                </a:solidFill>
                <a:latin typeface="Arial MT"/>
                <a:cs typeface="Arial MT"/>
              </a:rPr>
              <a:t>one</a:t>
            </a:r>
            <a:r>
              <a:rPr sz="2000" spc="5"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users</a:t>
            </a:r>
            <a:endParaRPr sz="2000">
              <a:latin typeface="Arial MT"/>
              <a:cs typeface="Arial MT"/>
            </a:endParaRPr>
          </a:p>
          <a:p>
            <a:pPr marL="755650" lvl="1" indent="-285750">
              <a:lnSpc>
                <a:spcPct val="100000"/>
              </a:lnSpc>
              <a:spcBef>
                <a:spcPts val="955"/>
              </a:spcBef>
              <a:buClr>
                <a:srgbClr val="33659A"/>
              </a:buClr>
              <a:buSzPct val="65000"/>
              <a:buFont typeface="Wingdings"/>
              <a:buChar char=""/>
              <a:tabLst>
                <a:tab pos="755650" algn="l"/>
              </a:tabLst>
            </a:pPr>
            <a:r>
              <a:rPr sz="2000" spc="-10" dirty="0">
                <a:solidFill>
                  <a:srgbClr val="009A9A"/>
                </a:solidFill>
                <a:latin typeface="Arial MT"/>
                <a:cs typeface="Arial MT"/>
              </a:rPr>
              <a:t>Server</a:t>
            </a:r>
            <a:r>
              <a:rPr sz="2000" spc="5" dirty="0">
                <a:solidFill>
                  <a:srgbClr val="009A9A"/>
                </a:solidFill>
                <a:latin typeface="Arial MT"/>
                <a:cs typeface="Arial MT"/>
              </a:rPr>
              <a:t> </a:t>
            </a:r>
            <a:r>
              <a:rPr sz="2000" spc="-10" dirty="0">
                <a:solidFill>
                  <a:srgbClr val="009A9A"/>
                </a:solidFill>
                <a:latin typeface="Arial MT"/>
                <a:cs typeface="Arial MT"/>
              </a:rPr>
              <a:t>maintains</a:t>
            </a:r>
            <a:r>
              <a:rPr sz="2000" spc="5" dirty="0">
                <a:solidFill>
                  <a:srgbClr val="009A9A"/>
                </a:solidFill>
                <a:latin typeface="Arial MT"/>
                <a:cs typeface="Arial MT"/>
              </a:rPr>
              <a:t> </a:t>
            </a:r>
            <a:r>
              <a:rPr sz="2000" spc="-10" dirty="0">
                <a:solidFill>
                  <a:srgbClr val="009A9A"/>
                </a:solidFill>
                <a:latin typeface="Arial MT"/>
                <a:cs typeface="Arial MT"/>
              </a:rPr>
              <a:t>current </a:t>
            </a:r>
            <a:r>
              <a:rPr sz="2000" spc="-5" dirty="0">
                <a:solidFill>
                  <a:srgbClr val="009A9A"/>
                </a:solidFill>
                <a:latin typeface="Arial MT"/>
                <a:cs typeface="Arial MT"/>
              </a:rPr>
              <a:t>state</a:t>
            </a:r>
            <a:r>
              <a:rPr sz="2000" spc="5"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5" dirty="0">
                <a:solidFill>
                  <a:srgbClr val="009A9A"/>
                </a:solidFill>
                <a:latin typeface="Arial MT"/>
                <a:cs typeface="Arial MT"/>
              </a:rPr>
              <a:t>a</a:t>
            </a:r>
            <a:r>
              <a:rPr sz="2000" spc="5" dirty="0">
                <a:solidFill>
                  <a:srgbClr val="009A9A"/>
                </a:solidFill>
                <a:latin typeface="Arial MT"/>
                <a:cs typeface="Arial MT"/>
              </a:rPr>
              <a:t> </a:t>
            </a:r>
            <a:r>
              <a:rPr sz="2000" spc="-10" dirty="0">
                <a:solidFill>
                  <a:srgbClr val="009A9A"/>
                </a:solidFill>
                <a:latin typeface="Arial MT"/>
                <a:cs typeface="Arial MT"/>
              </a:rPr>
              <a:t>drawing</a:t>
            </a:r>
            <a:endParaRPr sz="2000">
              <a:latin typeface="Arial MT"/>
              <a:cs typeface="Arial MT"/>
            </a:endParaRPr>
          </a:p>
          <a:p>
            <a:pPr marL="1155700" lvl="2" indent="-228600">
              <a:lnSpc>
                <a:spcPct val="100000"/>
              </a:lnSpc>
              <a:spcBef>
                <a:spcPts val="875"/>
              </a:spcBef>
              <a:buClr>
                <a:srgbClr val="FF9A65"/>
              </a:buClr>
              <a:buSzPct val="66666"/>
              <a:buFont typeface="Wingdings"/>
              <a:buChar char=""/>
              <a:tabLst>
                <a:tab pos="1155700" algn="l"/>
              </a:tabLst>
            </a:pPr>
            <a:r>
              <a:rPr sz="1800" spc="-5" dirty="0">
                <a:solidFill>
                  <a:srgbClr val="009A9A"/>
                </a:solidFill>
                <a:latin typeface="Arial MT"/>
                <a:cs typeface="Arial MT"/>
              </a:rPr>
              <a:t>provides</a:t>
            </a:r>
            <a:r>
              <a:rPr sz="1800" spc="-10" dirty="0">
                <a:solidFill>
                  <a:srgbClr val="009A9A"/>
                </a:solidFill>
                <a:latin typeface="Arial MT"/>
                <a:cs typeface="Arial MT"/>
              </a:rPr>
              <a:t> </a:t>
            </a:r>
            <a:r>
              <a:rPr sz="1800" spc="-5" dirty="0">
                <a:solidFill>
                  <a:srgbClr val="009A9A"/>
                </a:solidFill>
                <a:latin typeface="Arial MT"/>
                <a:cs typeface="Arial MT"/>
              </a:rPr>
              <a:t>an</a:t>
            </a:r>
            <a:r>
              <a:rPr sz="1800" spc="-10" dirty="0">
                <a:solidFill>
                  <a:srgbClr val="009A9A"/>
                </a:solidFill>
                <a:latin typeface="Arial MT"/>
                <a:cs typeface="Arial MT"/>
              </a:rPr>
              <a:t> </a:t>
            </a:r>
            <a:r>
              <a:rPr sz="1800" spc="-5" dirty="0">
                <a:solidFill>
                  <a:srgbClr val="009A9A"/>
                </a:solidFill>
                <a:latin typeface="Arial MT"/>
                <a:cs typeface="Arial MT"/>
              </a:rPr>
              <a:t>operation</a:t>
            </a:r>
            <a:r>
              <a:rPr sz="1800" spc="-10" dirty="0">
                <a:solidFill>
                  <a:srgbClr val="009A9A"/>
                </a:solidFill>
                <a:latin typeface="Arial MT"/>
                <a:cs typeface="Arial MT"/>
              </a:rPr>
              <a:t> </a:t>
            </a:r>
            <a:r>
              <a:rPr sz="1800" dirty="0">
                <a:solidFill>
                  <a:srgbClr val="009A9A"/>
                </a:solidFill>
                <a:latin typeface="Arial MT"/>
                <a:cs typeface="Arial MT"/>
              </a:rPr>
              <a:t>for</a:t>
            </a:r>
            <a:r>
              <a:rPr sz="1800" spc="-10" dirty="0">
                <a:solidFill>
                  <a:srgbClr val="009A9A"/>
                </a:solidFill>
                <a:latin typeface="Arial MT"/>
                <a:cs typeface="Arial MT"/>
              </a:rPr>
              <a:t> </a:t>
            </a:r>
            <a:r>
              <a:rPr sz="1800" spc="-5" dirty="0">
                <a:solidFill>
                  <a:srgbClr val="009A9A"/>
                </a:solidFill>
                <a:latin typeface="Arial MT"/>
                <a:cs typeface="Arial MT"/>
              </a:rPr>
              <a:t>clients</a:t>
            </a:r>
            <a:r>
              <a:rPr sz="1800" spc="-10" dirty="0">
                <a:solidFill>
                  <a:srgbClr val="009A9A"/>
                </a:solidFill>
                <a:latin typeface="Arial MT"/>
                <a:cs typeface="Arial MT"/>
              </a:rPr>
              <a:t> </a:t>
            </a:r>
            <a:r>
              <a:rPr sz="1800" dirty="0">
                <a:solidFill>
                  <a:srgbClr val="009A9A"/>
                </a:solidFill>
                <a:latin typeface="Arial MT"/>
                <a:cs typeface="Arial MT"/>
              </a:rPr>
              <a:t>to</a:t>
            </a:r>
            <a:r>
              <a:rPr sz="1800" spc="-10" dirty="0">
                <a:solidFill>
                  <a:srgbClr val="009A9A"/>
                </a:solidFill>
                <a:latin typeface="Arial MT"/>
                <a:cs typeface="Arial MT"/>
              </a:rPr>
              <a:t> </a:t>
            </a:r>
            <a:r>
              <a:rPr sz="1800" spc="-5" dirty="0">
                <a:solidFill>
                  <a:srgbClr val="009A9A"/>
                </a:solidFill>
                <a:latin typeface="Arial MT"/>
                <a:cs typeface="Arial MT"/>
              </a:rPr>
              <a:t>inform</a:t>
            </a:r>
            <a:r>
              <a:rPr sz="1800" spc="-10" dirty="0">
                <a:solidFill>
                  <a:srgbClr val="009A9A"/>
                </a:solidFill>
                <a:latin typeface="Arial MT"/>
                <a:cs typeface="Arial MT"/>
              </a:rPr>
              <a:t> </a:t>
            </a:r>
            <a:r>
              <a:rPr sz="1800" spc="-5" dirty="0">
                <a:solidFill>
                  <a:srgbClr val="009A9A"/>
                </a:solidFill>
                <a:latin typeface="Arial MT"/>
                <a:cs typeface="Arial MT"/>
              </a:rPr>
              <a:t>it</a:t>
            </a:r>
            <a:r>
              <a:rPr sz="1800" spc="-10" dirty="0">
                <a:solidFill>
                  <a:srgbClr val="009A9A"/>
                </a:solidFill>
                <a:latin typeface="Arial MT"/>
                <a:cs typeface="Arial MT"/>
              </a:rPr>
              <a:t> </a:t>
            </a:r>
            <a:r>
              <a:rPr sz="1800" spc="-5" dirty="0">
                <a:solidFill>
                  <a:srgbClr val="009A9A"/>
                </a:solidFill>
                <a:latin typeface="Arial MT"/>
                <a:cs typeface="Arial MT"/>
              </a:rPr>
              <a:t>about</a:t>
            </a:r>
            <a:r>
              <a:rPr sz="1800" spc="-10" dirty="0">
                <a:solidFill>
                  <a:srgbClr val="009A9A"/>
                </a:solidFill>
                <a:latin typeface="Arial MT"/>
                <a:cs typeface="Arial MT"/>
              </a:rPr>
              <a:t> </a:t>
            </a:r>
            <a:r>
              <a:rPr sz="1800" dirty="0">
                <a:solidFill>
                  <a:srgbClr val="009A9A"/>
                </a:solidFill>
                <a:latin typeface="Arial MT"/>
                <a:cs typeface="Arial MT"/>
              </a:rPr>
              <a:t>the</a:t>
            </a:r>
            <a:r>
              <a:rPr sz="1800" spc="-10" dirty="0">
                <a:solidFill>
                  <a:srgbClr val="009A9A"/>
                </a:solidFill>
                <a:latin typeface="Arial MT"/>
                <a:cs typeface="Arial MT"/>
              </a:rPr>
              <a:t> </a:t>
            </a:r>
            <a:r>
              <a:rPr sz="1800" spc="-5" dirty="0">
                <a:solidFill>
                  <a:srgbClr val="009A9A"/>
                </a:solidFill>
                <a:latin typeface="Arial MT"/>
                <a:cs typeface="Arial MT"/>
              </a:rPr>
              <a:t>latest</a:t>
            </a:r>
            <a:r>
              <a:rPr sz="1800" spc="-10" dirty="0">
                <a:solidFill>
                  <a:srgbClr val="009A9A"/>
                </a:solidFill>
                <a:latin typeface="Arial MT"/>
                <a:cs typeface="Arial MT"/>
              </a:rPr>
              <a:t> </a:t>
            </a:r>
            <a:r>
              <a:rPr sz="1800" spc="-5" dirty="0">
                <a:solidFill>
                  <a:srgbClr val="009A9A"/>
                </a:solidFill>
                <a:latin typeface="Arial MT"/>
                <a:cs typeface="Arial MT"/>
              </a:rPr>
              <a:t>shape</a:t>
            </a:r>
            <a:endParaRPr sz="1800">
              <a:latin typeface="Arial MT"/>
              <a:cs typeface="Arial MT"/>
            </a:endParaRPr>
          </a:p>
          <a:p>
            <a:pPr marL="1155700" lvl="2" indent="-228600">
              <a:lnSpc>
                <a:spcPct val="100000"/>
              </a:lnSpc>
              <a:spcBef>
                <a:spcPts val="880"/>
              </a:spcBef>
              <a:buClr>
                <a:srgbClr val="FF9A65"/>
              </a:buClr>
              <a:buSzPct val="66666"/>
              <a:buFont typeface="Wingdings"/>
              <a:buChar char=""/>
              <a:tabLst>
                <a:tab pos="1155700" algn="l"/>
              </a:tabLst>
            </a:pPr>
            <a:r>
              <a:rPr sz="1800" spc="-5" dirty="0">
                <a:solidFill>
                  <a:srgbClr val="009A9A"/>
                </a:solidFill>
                <a:latin typeface="Arial MT"/>
                <a:cs typeface="Arial MT"/>
              </a:rPr>
              <a:t>allows</a:t>
            </a:r>
            <a:r>
              <a:rPr sz="1800" spc="-15" dirty="0">
                <a:solidFill>
                  <a:srgbClr val="009A9A"/>
                </a:solidFill>
                <a:latin typeface="Arial MT"/>
                <a:cs typeface="Arial MT"/>
              </a:rPr>
              <a:t> </a:t>
            </a:r>
            <a:r>
              <a:rPr sz="1800" spc="-5" dirty="0">
                <a:solidFill>
                  <a:srgbClr val="009A9A"/>
                </a:solidFill>
                <a:latin typeface="Arial MT"/>
                <a:cs typeface="Arial MT"/>
              </a:rPr>
              <a:t>user</a:t>
            </a:r>
            <a:r>
              <a:rPr sz="1800" spc="-10" dirty="0">
                <a:solidFill>
                  <a:srgbClr val="009A9A"/>
                </a:solidFill>
                <a:latin typeface="Arial MT"/>
                <a:cs typeface="Arial MT"/>
              </a:rPr>
              <a:t> </a:t>
            </a:r>
            <a:r>
              <a:rPr sz="1800" dirty="0">
                <a:solidFill>
                  <a:srgbClr val="009A9A"/>
                </a:solidFill>
                <a:latin typeface="Arial MT"/>
                <a:cs typeface="Arial MT"/>
              </a:rPr>
              <a:t>to</a:t>
            </a:r>
            <a:r>
              <a:rPr sz="1800" spc="-10" dirty="0">
                <a:solidFill>
                  <a:srgbClr val="009A9A"/>
                </a:solidFill>
                <a:latin typeface="Arial MT"/>
                <a:cs typeface="Arial MT"/>
              </a:rPr>
              <a:t> </a:t>
            </a:r>
            <a:r>
              <a:rPr sz="1800" spc="-5" dirty="0">
                <a:solidFill>
                  <a:srgbClr val="009A9A"/>
                </a:solidFill>
                <a:latin typeface="Arial MT"/>
                <a:cs typeface="Arial MT"/>
              </a:rPr>
              <a:t>retrieve</a:t>
            </a:r>
            <a:r>
              <a:rPr sz="1800" spc="-10" dirty="0">
                <a:solidFill>
                  <a:srgbClr val="009A9A"/>
                </a:solidFill>
                <a:latin typeface="Arial MT"/>
                <a:cs typeface="Arial MT"/>
              </a:rPr>
              <a:t> </a:t>
            </a:r>
            <a:r>
              <a:rPr sz="1800" dirty="0">
                <a:solidFill>
                  <a:srgbClr val="009A9A"/>
                </a:solidFill>
                <a:latin typeface="Arial MT"/>
                <a:cs typeface="Arial MT"/>
              </a:rPr>
              <a:t>the</a:t>
            </a:r>
            <a:r>
              <a:rPr sz="1800" spc="-10" dirty="0">
                <a:solidFill>
                  <a:srgbClr val="009A9A"/>
                </a:solidFill>
                <a:latin typeface="Arial MT"/>
                <a:cs typeface="Arial MT"/>
              </a:rPr>
              <a:t> </a:t>
            </a:r>
            <a:r>
              <a:rPr sz="1800" spc="-5" dirty="0">
                <a:solidFill>
                  <a:srgbClr val="009A9A"/>
                </a:solidFill>
                <a:latin typeface="Arial MT"/>
                <a:cs typeface="Arial MT"/>
              </a:rPr>
              <a:t>latest</a:t>
            </a:r>
            <a:r>
              <a:rPr sz="1800" spc="-10" dirty="0">
                <a:solidFill>
                  <a:srgbClr val="009A9A"/>
                </a:solidFill>
                <a:latin typeface="Arial MT"/>
                <a:cs typeface="Arial MT"/>
              </a:rPr>
              <a:t> </a:t>
            </a:r>
            <a:r>
              <a:rPr sz="1800" spc="-5" dirty="0">
                <a:solidFill>
                  <a:srgbClr val="009A9A"/>
                </a:solidFill>
                <a:latin typeface="Arial MT"/>
                <a:cs typeface="Arial MT"/>
              </a:rPr>
              <a:t>shapes</a:t>
            </a:r>
            <a:r>
              <a:rPr sz="1800" spc="-10" dirty="0">
                <a:solidFill>
                  <a:srgbClr val="009A9A"/>
                </a:solidFill>
                <a:latin typeface="Arial MT"/>
                <a:cs typeface="Arial MT"/>
              </a:rPr>
              <a:t> </a:t>
            </a:r>
            <a:r>
              <a:rPr sz="1800" spc="-5" dirty="0">
                <a:solidFill>
                  <a:srgbClr val="009A9A"/>
                </a:solidFill>
                <a:latin typeface="Arial MT"/>
                <a:cs typeface="Arial MT"/>
              </a:rPr>
              <a:t>drawn</a:t>
            </a:r>
            <a:r>
              <a:rPr sz="1800" spc="-10" dirty="0">
                <a:solidFill>
                  <a:srgbClr val="009A9A"/>
                </a:solidFill>
                <a:latin typeface="Arial MT"/>
                <a:cs typeface="Arial MT"/>
              </a:rPr>
              <a:t> </a:t>
            </a:r>
            <a:r>
              <a:rPr sz="1800" spc="-5" dirty="0">
                <a:solidFill>
                  <a:srgbClr val="009A9A"/>
                </a:solidFill>
                <a:latin typeface="Arial MT"/>
                <a:cs typeface="Arial MT"/>
              </a:rPr>
              <a:t>by</a:t>
            </a:r>
            <a:r>
              <a:rPr sz="1800" spc="-10" dirty="0">
                <a:solidFill>
                  <a:srgbClr val="009A9A"/>
                </a:solidFill>
                <a:latin typeface="Arial MT"/>
                <a:cs typeface="Arial MT"/>
              </a:rPr>
              <a:t> </a:t>
            </a:r>
            <a:r>
              <a:rPr sz="1800" spc="-5" dirty="0">
                <a:solidFill>
                  <a:srgbClr val="009A9A"/>
                </a:solidFill>
                <a:latin typeface="Arial MT"/>
                <a:cs typeface="Arial MT"/>
              </a:rPr>
              <a:t>other</a:t>
            </a:r>
            <a:r>
              <a:rPr sz="1800" spc="-10" dirty="0">
                <a:solidFill>
                  <a:srgbClr val="009A9A"/>
                </a:solidFill>
                <a:latin typeface="Arial MT"/>
                <a:cs typeface="Arial MT"/>
              </a:rPr>
              <a:t> </a:t>
            </a:r>
            <a:r>
              <a:rPr sz="1800" spc="-5" dirty="0">
                <a:solidFill>
                  <a:srgbClr val="009A9A"/>
                </a:solidFill>
                <a:latin typeface="Arial MT"/>
                <a:cs typeface="Arial MT"/>
              </a:rPr>
              <a:t>users</a:t>
            </a:r>
            <a:endParaRPr sz="1800">
              <a:latin typeface="Arial MT"/>
              <a:cs typeface="Arial MT"/>
            </a:endParaRPr>
          </a:p>
          <a:p>
            <a:pPr marL="1155700" marR="66675" lvl="2" indent="-228600">
              <a:lnSpc>
                <a:spcPct val="120300"/>
              </a:lnSpc>
              <a:spcBef>
                <a:spcPts val="440"/>
              </a:spcBef>
              <a:buClr>
                <a:srgbClr val="FF9A65"/>
              </a:buClr>
              <a:buSzPct val="66666"/>
              <a:buFont typeface="Wingdings"/>
              <a:buChar char=""/>
              <a:tabLst>
                <a:tab pos="1155700" algn="l"/>
              </a:tabLst>
            </a:pPr>
            <a:r>
              <a:rPr sz="1800" spc="-5" dirty="0">
                <a:solidFill>
                  <a:srgbClr val="009A9A"/>
                </a:solidFill>
                <a:latin typeface="Arial MT"/>
                <a:cs typeface="Arial MT"/>
              </a:rPr>
              <a:t>allows enquiry about version number so as </a:t>
            </a:r>
            <a:r>
              <a:rPr sz="1800" dirty="0">
                <a:solidFill>
                  <a:srgbClr val="009A9A"/>
                </a:solidFill>
                <a:latin typeface="Arial MT"/>
                <a:cs typeface="Arial MT"/>
              </a:rPr>
              <a:t>to </a:t>
            </a:r>
            <a:r>
              <a:rPr sz="1800" spc="-5" dirty="0">
                <a:solidFill>
                  <a:srgbClr val="009A9A"/>
                </a:solidFill>
                <a:latin typeface="Arial MT"/>
                <a:cs typeface="Arial MT"/>
              </a:rPr>
              <a:t>avoid </a:t>
            </a:r>
            <a:r>
              <a:rPr sz="1800" dirty="0">
                <a:solidFill>
                  <a:srgbClr val="009A9A"/>
                </a:solidFill>
                <a:latin typeface="Arial MT"/>
                <a:cs typeface="Arial MT"/>
              </a:rPr>
              <a:t>fetching </a:t>
            </a:r>
            <a:r>
              <a:rPr sz="1800" spc="-5" dirty="0">
                <a:solidFill>
                  <a:srgbClr val="009A9A"/>
                </a:solidFill>
                <a:latin typeface="Arial MT"/>
                <a:cs typeface="Arial MT"/>
              </a:rPr>
              <a:t>shapes </a:t>
            </a:r>
            <a:r>
              <a:rPr sz="1800" dirty="0">
                <a:solidFill>
                  <a:srgbClr val="009A9A"/>
                </a:solidFill>
                <a:latin typeface="Arial MT"/>
                <a:cs typeface="Arial MT"/>
              </a:rPr>
              <a:t>they </a:t>
            </a:r>
            <a:r>
              <a:rPr sz="1800" spc="-490" dirty="0">
                <a:solidFill>
                  <a:srgbClr val="009A9A"/>
                </a:solidFill>
                <a:latin typeface="Arial MT"/>
                <a:cs typeface="Arial MT"/>
              </a:rPr>
              <a:t> </a:t>
            </a:r>
            <a:r>
              <a:rPr sz="1800" spc="-5" dirty="0">
                <a:solidFill>
                  <a:srgbClr val="009A9A"/>
                </a:solidFill>
                <a:latin typeface="Arial MT"/>
                <a:cs typeface="Arial MT"/>
              </a:rPr>
              <a:t>already</a:t>
            </a:r>
            <a:r>
              <a:rPr sz="1800" spc="-10" dirty="0">
                <a:solidFill>
                  <a:srgbClr val="009A9A"/>
                </a:solidFill>
                <a:latin typeface="Arial MT"/>
                <a:cs typeface="Arial MT"/>
              </a:rPr>
              <a:t> </a:t>
            </a:r>
            <a:r>
              <a:rPr sz="1800" spc="-5" dirty="0">
                <a:solidFill>
                  <a:srgbClr val="009A9A"/>
                </a:solidFill>
                <a:latin typeface="Arial MT"/>
                <a:cs typeface="Arial MT"/>
              </a:rPr>
              <a:t>have</a:t>
            </a:r>
            <a:endParaRPr sz="1800">
              <a:latin typeface="Arial MT"/>
              <a:cs typeface="Arial MT"/>
            </a:endParaRPr>
          </a:p>
          <a:p>
            <a:pPr marL="1612900" lvl="3" indent="-228600">
              <a:lnSpc>
                <a:spcPct val="100000"/>
              </a:lnSpc>
              <a:spcBef>
                <a:spcPts val="800"/>
              </a:spcBef>
              <a:buClr>
                <a:srgbClr val="33659A"/>
              </a:buClr>
              <a:buChar char="•"/>
              <a:tabLst>
                <a:tab pos="1612265" algn="l"/>
                <a:tab pos="1612900" algn="l"/>
              </a:tabLst>
            </a:pPr>
            <a:r>
              <a:rPr sz="1600" spc="-5" dirty="0">
                <a:solidFill>
                  <a:srgbClr val="009A9A"/>
                </a:solidFill>
                <a:latin typeface="Arial MT"/>
                <a:cs typeface="Arial MT"/>
              </a:rPr>
              <a:t>each</a:t>
            </a:r>
            <a:r>
              <a:rPr sz="1600" spc="-10" dirty="0">
                <a:solidFill>
                  <a:srgbClr val="009A9A"/>
                </a:solidFill>
                <a:latin typeface="Arial MT"/>
                <a:cs typeface="Arial MT"/>
              </a:rPr>
              <a:t> </a:t>
            </a:r>
            <a:r>
              <a:rPr sz="1600" spc="-5" dirty="0">
                <a:solidFill>
                  <a:srgbClr val="009A9A"/>
                </a:solidFill>
                <a:latin typeface="Arial MT"/>
                <a:cs typeface="Arial MT"/>
              </a:rPr>
              <a:t>shape</a:t>
            </a:r>
            <a:r>
              <a:rPr sz="1600" spc="-10" dirty="0">
                <a:solidFill>
                  <a:srgbClr val="009A9A"/>
                </a:solidFill>
                <a:latin typeface="Arial MT"/>
                <a:cs typeface="Arial MT"/>
              </a:rPr>
              <a:t> </a:t>
            </a:r>
            <a:r>
              <a:rPr sz="1600" spc="-5" dirty="0">
                <a:solidFill>
                  <a:srgbClr val="009A9A"/>
                </a:solidFill>
                <a:latin typeface="Arial MT"/>
                <a:cs typeface="Arial MT"/>
              </a:rPr>
              <a:t>has</a:t>
            </a:r>
            <a:r>
              <a:rPr sz="1600" spc="-10" dirty="0">
                <a:solidFill>
                  <a:srgbClr val="009A9A"/>
                </a:solidFill>
                <a:latin typeface="Arial MT"/>
                <a:cs typeface="Arial MT"/>
              </a:rPr>
              <a:t> </a:t>
            </a:r>
            <a:r>
              <a:rPr sz="1600" dirty="0">
                <a:solidFill>
                  <a:srgbClr val="009A9A"/>
                </a:solidFill>
                <a:latin typeface="Arial MT"/>
                <a:cs typeface="Arial MT"/>
              </a:rPr>
              <a:t>a</a:t>
            </a:r>
            <a:r>
              <a:rPr sz="1600" spc="-10" dirty="0">
                <a:solidFill>
                  <a:srgbClr val="009A9A"/>
                </a:solidFill>
                <a:latin typeface="Arial MT"/>
                <a:cs typeface="Arial MT"/>
              </a:rPr>
              <a:t> </a:t>
            </a:r>
            <a:r>
              <a:rPr sz="1600" spc="-5" dirty="0">
                <a:solidFill>
                  <a:srgbClr val="009A9A"/>
                </a:solidFill>
                <a:latin typeface="Arial MT"/>
                <a:cs typeface="Arial MT"/>
              </a:rPr>
              <a:t>version</a:t>
            </a:r>
            <a:r>
              <a:rPr sz="1600" spc="-10" dirty="0">
                <a:solidFill>
                  <a:srgbClr val="009A9A"/>
                </a:solidFill>
                <a:latin typeface="Arial MT"/>
                <a:cs typeface="Arial MT"/>
              </a:rPr>
              <a:t> </a:t>
            </a:r>
            <a:r>
              <a:rPr sz="1600" spc="-5" dirty="0">
                <a:solidFill>
                  <a:srgbClr val="009A9A"/>
                </a:solidFill>
                <a:latin typeface="Arial MT"/>
                <a:cs typeface="Arial MT"/>
              </a:rPr>
              <a:t>number</a:t>
            </a:r>
            <a:r>
              <a:rPr sz="1600" dirty="0">
                <a:solidFill>
                  <a:srgbClr val="009A9A"/>
                </a:solidFill>
                <a:latin typeface="Arial MT"/>
                <a:cs typeface="Arial MT"/>
              </a:rPr>
              <a:t> </a:t>
            </a:r>
            <a:r>
              <a:rPr sz="1600" spc="-5" dirty="0">
                <a:solidFill>
                  <a:srgbClr val="009A9A"/>
                </a:solidFill>
                <a:latin typeface="Arial MT"/>
                <a:cs typeface="Arial MT"/>
              </a:rPr>
              <a:t>attached</a:t>
            </a:r>
            <a:endParaRPr sz="1600">
              <a:latin typeface="Arial MT"/>
              <a:cs typeface="Arial MT"/>
            </a:endParaRPr>
          </a:p>
        </p:txBody>
      </p:sp>
    </p:spTree>
    <p:extLst>
      <p:ext uri="{BB962C8B-B14F-4D97-AF65-F5344CB8AC3E}">
        <p14:creationId xmlns:p14="http://schemas.microsoft.com/office/powerpoint/2010/main" val="3546882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24</a:t>
            </a:fld>
            <a:endParaRPr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755901" y="1197357"/>
            <a:ext cx="7670165" cy="4281813"/>
          </a:xfrm>
          <a:prstGeom prst="rect">
            <a:avLst/>
          </a:prstGeom>
        </p:spPr>
        <p:txBody>
          <a:bodyPr vert="horz" wrap="square" lIns="0" tIns="12065" rIns="0" bIns="0" rtlCol="0">
            <a:spAutoFit/>
          </a:bodyPr>
          <a:lstStyle/>
          <a:p>
            <a:pPr marL="12700">
              <a:lnSpc>
                <a:spcPct val="100000"/>
              </a:lnSpc>
              <a:spcBef>
                <a:spcPts val="95"/>
              </a:spcBef>
            </a:pPr>
            <a:r>
              <a:rPr sz="2000" spc="-5" dirty="0">
                <a:solidFill>
                  <a:srgbClr val="00339A"/>
                </a:solidFill>
                <a:latin typeface="Arial MT"/>
                <a:cs typeface="Arial MT"/>
              </a:rPr>
              <a:t>Java</a:t>
            </a:r>
            <a:r>
              <a:rPr sz="2000" dirty="0">
                <a:solidFill>
                  <a:srgbClr val="00339A"/>
                </a:solidFill>
                <a:latin typeface="Arial MT"/>
                <a:cs typeface="Arial MT"/>
              </a:rPr>
              <a:t> </a:t>
            </a:r>
            <a:r>
              <a:rPr sz="2000" spc="-10" dirty="0">
                <a:solidFill>
                  <a:srgbClr val="00339A"/>
                </a:solidFill>
                <a:latin typeface="Arial MT"/>
                <a:cs typeface="Arial MT"/>
              </a:rPr>
              <a:t>Remote</a:t>
            </a:r>
            <a:r>
              <a:rPr sz="2000" spc="5" dirty="0">
                <a:solidFill>
                  <a:srgbClr val="00339A"/>
                </a:solidFill>
                <a:latin typeface="Arial MT"/>
                <a:cs typeface="Arial MT"/>
              </a:rPr>
              <a:t> </a:t>
            </a:r>
            <a:r>
              <a:rPr sz="2000" spc="-10" dirty="0">
                <a:solidFill>
                  <a:srgbClr val="00339A"/>
                </a:solidFill>
                <a:latin typeface="Arial MT"/>
                <a:cs typeface="Arial MT"/>
              </a:rPr>
              <a:t>interfaces</a:t>
            </a:r>
            <a:r>
              <a:rPr sz="2000" spc="15" dirty="0">
                <a:solidFill>
                  <a:srgbClr val="00339A"/>
                </a:solidFill>
                <a:latin typeface="Arial MT"/>
                <a:cs typeface="Arial MT"/>
              </a:rPr>
              <a:t> </a:t>
            </a:r>
            <a:r>
              <a:rPr sz="2000" i="1" spc="-5" dirty="0">
                <a:solidFill>
                  <a:srgbClr val="00339A"/>
                </a:solidFill>
                <a:latin typeface="Arial"/>
                <a:cs typeface="Arial"/>
              </a:rPr>
              <a:t>Shape</a:t>
            </a:r>
            <a:r>
              <a:rPr sz="2000" i="1" spc="10" dirty="0">
                <a:solidFill>
                  <a:srgbClr val="00339A"/>
                </a:solidFill>
                <a:latin typeface="Arial"/>
                <a:cs typeface="Arial"/>
              </a:rPr>
              <a:t> </a:t>
            </a:r>
            <a:r>
              <a:rPr sz="2000" spc="-5" dirty="0">
                <a:solidFill>
                  <a:srgbClr val="00339A"/>
                </a:solidFill>
                <a:latin typeface="Arial MT"/>
                <a:cs typeface="Arial MT"/>
              </a:rPr>
              <a:t>and</a:t>
            </a:r>
            <a:r>
              <a:rPr sz="2000" spc="5" dirty="0">
                <a:solidFill>
                  <a:srgbClr val="00339A"/>
                </a:solidFill>
                <a:latin typeface="Arial MT"/>
                <a:cs typeface="Arial MT"/>
              </a:rPr>
              <a:t> </a:t>
            </a:r>
            <a:r>
              <a:rPr sz="2000" i="1" spc="-5" dirty="0">
                <a:solidFill>
                  <a:srgbClr val="00339A"/>
                </a:solidFill>
                <a:latin typeface="Arial"/>
                <a:cs typeface="Arial"/>
              </a:rPr>
              <a:t>ShapeList</a:t>
            </a:r>
            <a:endParaRPr sz="2000">
              <a:latin typeface="Arial"/>
              <a:cs typeface="Arial"/>
            </a:endParaRPr>
          </a:p>
          <a:p>
            <a:pPr marL="12700">
              <a:lnSpc>
                <a:spcPct val="100000"/>
              </a:lnSpc>
              <a:spcBef>
                <a:spcPts val="1825"/>
              </a:spcBef>
            </a:pPr>
            <a:r>
              <a:rPr sz="1600" i="1" spc="-5" dirty="0">
                <a:solidFill>
                  <a:srgbClr val="010000"/>
                </a:solidFill>
                <a:latin typeface="Arial"/>
                <a:cs typeface="Arial"/>
              </a:rPr>
              <a:t>import</a:t>
            </a:r>
            <a:r>
              <a:rPr sz="1600" i="1" spc="5" dirty="0">
                <a:solidFill>
                  <a:srgbClr val="010000"/>
                </a:solidFill>
                <a:latin typeface="Arial"/>
                <a:cs typeface="Arial"/>
              </a:rPr>
              <a:t> </a:t>
            </a:r>
            <a:r>
              <a:rPr sz="1600" i="1" spc="-5" dirty="0">
                <a:solidFill>
                  <a:srgbClr val="010000"/>
                </a:solidFill>
                <a:latin typeface="Arial"/>
                <a:cs typeface="Arial"/>
              </a:rPr>
              <a:t>java.rmi.*;</a:t>
            </a:r>
            <a:r>
              <a:rPr sz="1600" i="1" spc="455" dirty="0">
                <a:solidFill>
                  <a:srgbClr val="010000"/>
                </a:solidFill>
                <a:latin typeface="Arial"/>
                <a:cs typeface="Arial"/>
              </a:rPr>
              <a:t> </a:t>
            </a:r>
            <a:r>
              <a:rPr sz="1200" i="1" spc="-5" dirty="0">
                <a:solidFill>
                  <a:srgbClr val="010000"/>
                </a:solidFill>
                <a:latin typeface="Arial"/>
                <a:cs typeface="Arial"/>
              </a:rPr>
              <a:t>//package</a:t>
            </a:r>
            <a:r>
              <a:rPr sz="1200" i="1" dirty="0">
                <a:solidFill>
                  <a:srgbClr val="010000"/>
                </a:solidFill>
                <a:latin typeface="Arial"/>
                <a:cs typeface="Arial"/>
              </a:rPr>
              <a:t> </a:t>
            </a:r>
            <a:r>
              <a:rPr sz="1200" i="1" spc="-10" dirty="0">
                <a:solidFill>
                  <a:srgbClr val="010000"/>
                </a:solidFill>
                <a:latin typeface="Arial"/>
                <a:cs typeface="Arial"/>
              </a:rPr>
              <a:t>providing</a:t>
            </a:r>
            <a:r>
              <a:rPr sz="1200" i="1" dirty="0">
                <a:solidFill>
                  <a:srgbClr val="010000"/>
                </a:solidFill>
                <a:latin typeface="Arial"/>
                <a:cs typeface="Arial"/>
              </a:rPr>
              <a:t> </a:t>
            </a:r>
            <a:r>
              <a:rPr sz="1200" i="1" spc="-5" dirty="0">
                <a:solidFill>
                  <a:srgbClr val="010000"/>
                </a:solidFill>
                <a:latin typeface="Arial"/>
                <a:cs typeface="Arial"/>
              </a:rPr>
              <a:t>Remote</a:t>
            </a:r>
            <a:r>
              <a:rPr sz="1200" i="1" spc="5" dirty="0">
                <a:solidFill>
                  <a:srgbClr val="010000"/>
                </a:solidFill>
                <a:latin typeface="Arial"/>
                <a:cs typeface="Arial"/>
              </a:rPr>
              <a:t> </a:t>
            </a:r>
            <a:r>
              <a:rPr sz="1200" i="1" spc="-5" dirty="0">
                <a:solidFill>
                  <a:srgbClr val="010000"/>
                </a:solidFill>
                <a:latin typeface="Arial"/>
                <a:cs typeface="Arial"/>
              </a:rPr>
              <a:t>interface,</a:t>
            </a:r>
            <a:r>
              <a:rPr sz="1200" i="1" spc="5" dirty="0">
                <a:solidFill>
                  <a:srgbClr val="010000"/>
                </a:solidFill>
                <a:latin typeface="Arial"/>
                <a:cs typeface="Arial"/>
              </a:rPr>
              <a:t> </a:t>
            </a:r>
            <a:r>
              <a:rPr sz="1200" i="1" spc="-5" dirty="0">
                <a:solidFill>
                  <a:srgbClr val="010000"/>
                </a:solidFill>
                <a:latin typeface="Arial"/>
                <a:cs typeface="Arial"/>
              </a:rPr>
              <a:t>must</a:t>
            </a:r>
            <a:r>
              <a:rPr sz="1200" i="1" spc="5" dirty="0">
                <a:solidFill>
                  <a:srgbClr val="010000"/>
                </a:solidFill>
                <a:latin typeface="Arial"/>
                <a:cs typeface="Arial"/>
              </a:rPr>
              <a:t> </a:t>
            </a:r>
            <a:r>
              <a:rPr sz="1200" i="1" dirty="0">
                <a:solidFill>
                  <a:srgbClr val="010000"/>
                </a:solidFill>
                <a:latin typeface="Arial"/>
                <a:cs typeface="Arial"/>
              </a:rPr>
              <a:t>throw</a:t>
            </a:r>
            <a:r>
              <a:rPr sz="1200" i="1" spc="5" dirty="0">
                <a:solidFill>
                  <a:srgbClr val="010000"/>
                </a:solidFill>
                <a:latin typeface="Arial"/>
                <a:cs typeface="Arial"/>
              </a:rPr>
              <a:t> </a:t>
            </a:r>
            <a:r>
              <a:rPr sz="1200" i="1" spc="-5" dirty="0">
                <a:solidFill>
                  <a:srgbClr val="010000"/>
                </a:solidFill>
                <a:latin typeface="Arial"/>
                <a:cs typeface="Arial"/>
              </a:rPr>
              <a:t>RemoteException</a:t>
            </a:r>
            <a:endParaRPr sz="1200">
              <a:latin typeface="Arial"/>
              <a:cs typeface="Arial"/>
            </a:endParaRPr>
          </a:p>
          <a:p>
            <a:pPr marL="12700">
              <a:lnSpc>
                <a:spcPct val="100000"/>
              </a:lnSpc>
              <a:spcBef>
                <a:spcPts val="780"/>
              </a:spcBef>
            </a:pPr>
            <a:r>
              <a:rPr sz="1600" i="1" spc="-5" dirty="0">
                <a:solidFill>
                  <a:srgbClr val="010000"/>
                </a:solidFill>
                <a:latin typeface="Arial"/>
                <a:cs typeface="Arial"/>
              </a:rPr>
              <a:t>import</a:t>
            </a:r>
            <a:r>
              <a:rPr sz="1600" i="1" spc="-30" dirty="0">
                <a:solidFill>
                  <a:srgbClr val="010000"/>
                </a:solidFill>
                <a:latin typeface="Arial"/>
                <a:cs typeface="Arial"/>
              </a:rPr>
              <a:t> </a:t>
            </a:r>
            <a:r>
              <a:rPr sz="1600" i="1" spc="-5" dirty="0">
                <a:solidFill>
                  <a:srgbClr val="010000"/>
                </a:solidFill>
                <a:latin typeface="Arial"/>
                <a:cs typeface="Arial"/>
              </a:rPr>
              <a:t>java.util.Vector;</a:t>
            </a:r>
            <a:endParaRPr sz="1600">
              <a:latin typeface="Arial"/>
              <a:cs typeface="Arial"/>
            </a:endParaRPr>
          </a:p>
          <a:p>
            <a:pPr marL="12700">
              <a:lnSpc>
                <a:spcPct val="100000"/>
              </a:lnSpc>
              <a:spcBef>
                <a:spcPts val="780"/>
              </a:spcBef>
            </a:pPr>
            <a:r>
              <a:rPr sz="1600" i="1" spc="-5" dirty="0">
                <a:solidFill>
                  <a:srgbClr val="010000"/>
                </a:solidFill>
                <a:latin typeface="Arial"/>
                <a:cs typeface="Arial"/>
              </a:rPr>
              <a:t>public interface</a:t>
            </a:r>
            <a:r>
              <a:rPr sz="1600" i="1" dirty="0">
                <a:solidFill>
                  <a:srgbClr val="010000"/>
                </a:solidFill>
                <a:latin typeface="Arial"/>
                <a:cs typeface="Arial"/>
              </a:rPr>
              <a:t> </a:t>
            </a:r>
            <a:r>
              <a:rPr sz="1600" i="1" spc="-5" dirty="0">
                <a:solidFill>
                  <a:srgbClr val="010000"/>
                </a:solidFill>
                <a:latin typeface="Arial"/>
                <a:cs typeface="Arial"/>
              </a:rPr>
              <a:t>Shape extends</a:t>
            </a:r>
            <a:r>
              <a:rPr sz="1600" i="1" dirty="0">
                <a:solidFill>
                  <a:srgbClr val="010000"/>
                </a:solidFill>
                <a:latin typeface="Arial"/>
                <a:cs typeface="Arial"/>
              </a:rPr>
              <a:t> </a:t>
            </a:r>
            <a:r>
              <a:rPr sz="1600" i="1" spc="-5" dirty="0">
                <a:solidFill>
                  <a:srgbClr val="010000"/>
                </a:solidFill>
                <a:latin typeface="Arial"/>
                <a:cs typeface="Arial"/>
              </a:rPr>
              <a:t>Remote</a:t>
            </a:r>
            <a:r>
              <a:rPr sz="1600" i="1" dirty="0">
                <a:solidFill>
                  <a:srgbClr val="010000"/>
                </a:solidFill>
                <a:latin typeface="Arial"/>
                <a:cs typeface="Arial"/>
              </a:rPr>
              <a:t> {</a:t>
            </a:r>
            <a:r>
              <a:rPr sz="1600" i="1" spc="434" dirty="0">
                <a:solidFill>
                  <a:srgbClr val="010000"/>
                </a:solidFill>
                <a:latin typeface="Arial"/>
                <a:cs typeface="Arial"/>
              </a:rPr>
              <a:t> </a:t>
            </a:r>
            <a:r>
              <a:rPr sz="1200" i="1" dirty="0">
                <a:solidFill>
                  <a:srgbClr val="010000"/>
                </a:solidFill>
                <a:latin typeface="Arial"/>
                <a:cs typeface="Arial"/>
              </a:rPr>
              <a:t>//Shape</a:t>
            </a:r>
            <a:r>
              <a:rPr sz="1200" i="1" spc="-5" dirty="0">
                <a:solidFill>
                  <a:srgbClr val="010000"/>
                </a:solidFill>
                <a:latin typeface="Arial"/>
                <a:cs typeface="Arial"/>
              </a:rPr>
              <a:t> is</a:t>
            </a:r>
            <a:r>
              <a:rPr sz="1200" i="1" dirty="0">
                <a:solidFill>
                  <a:srgbClr val="010000"/>
                </a:solidFill>
                <a:latin typeface="Arial"/>
                <a:cs typeface="Arial"/>
              </a:rPr>
              <a:t> a </a:t>
            </a:r>
            <a:r>
              <a:rPr sz="1200" i="1" spc="-5" dirty="0">
                <a:solidFill>
                  <a:srgbClr val="010000"/>
                </a:solidFill>
                <a:latin typeface="Arial"/>
                <a:cs typeface="Arial"/>
              </a:rPr>
              <a:t>remote</a:t>
            </a:r>
            <a:r>
              <a:rPr sz="1200" i="1" dirty="0">
                <a:solidFill>
                  <a:srgbClr val="010000"/>
                </a:solidFill>
                <a:latin typeface="Arial"/>
                <a:cs typeface="Arial"/>
              </a:rPr>
              <a:t> </a:t>
            </a:r>
            <a:r>
              <a:rPr sz="1200" i="1" spc="-5" dirty="0">
                <a:solidFill>
                  <a:srgbClr val="010000"/>
                </a:solidFill>
                <a:latin typeface="Arial"/>
                <a:cs typeface="Arial"/>
              </a:rPr>
              <a:t>interface</a:t>
            </a:r>
            <a:endParaRPr sz="1200">
              <a:latin typeface="Arial"/>
              <a:cs typeface="Arial"/>
            </a:endParaRPr>
          </a:p>
          <a:p>
            <a:pPr marL="355600">
              <a:lnSpc>
                <a:spcPct val="100000"/>
              </a:lnSpc>
              <a:spcBef>
                <a:spcPts val="780"/>
              </a:spcBef>
            </a:pPr>
            <a:r>
              <a:rPr sz="1600" i="1" spc="-5" dirty="0">
                <a:solidFill>
                  <a:srgbClr val="010000"/>
                </a:solidFill>
                <a:latin typeface="Arial"/>
                <a:cs typeface="Arial"/>
              </a:rPr>
              <a:t>int</a:t>
            </a:r>
            <a:r>
              <a:rPr sz="1600" i="1" spc="-10" dirty="0">
                <a:solidFill>
                  <a:srgbClr val="010000"/>
                </a:solidFill>
                <a:latin typeface="Arial"/>
                <a:cs typeface="Arial"/>
              </a:rPr>
              <a:t> </a:t>
            </a:r>
            <a:r>
              <a:rPr sz="1600" i="1" spc="-5" dirty="0">
                <a:solidFill>
                  <a:srgbClr val="010000"/>
                </a:solidFill>
                <a:latin typeface="Arial"/>
                <a:cs typeface="Arial"/>
              </a:rPr>
              <a:t>getVersion()</a:t>
            </a:r>
            <a:r>
              <a:rPr sz="1600" i="1" dirty="0">
                <a:solidFill>
                  <a:srgbClr val="010000"/>
                </a:solidFill>
                <a:latin typeface="Arial"/>
                <a:cs typeface="Arial"/>
              </a:rPr>
              <a:t> </a:t>
            </a:r>
            <a:r>
              <a:rPr sz="1600" i="1" spc="-5" dirty="0">
                <a:solidFill>
                  <a:srgbClr val="010000"/>
                </a:solidFill>
                <a:latin typeface="Arial"/>
                <a:cs typeface="Arial"/>
              </a:rPr>
              <a:t>throws RemoteException;</a:t>
            </a:r>
            <a:r>
              <a:rPr sz="1600" i="1" spc="5" dirty="0">
                <a:solidFill>
                  <a:srgbClr val="010000"/>
                </a:solidFill>
                <a:latin typeface="Arial"/>
                <a:cs typeface="Arial"/>
              </a:rPr>
              <a:t> </a:t>
            </a:r>
            <a:r>
              <a:rPr sz="1200" i="1" spc="-5" dirty="0">
                <a:solidFill>
                  <a:srgbClr val="010000"/>
                </a:solidFill>
                <a:latin typeface="Arial"/>
                <a:cs typeface="Arial"/>
              </a:rPr>
              <a:t>//returns version</a:t>
            </a:r>
            <a:r>
              <a:rPr sz="1200" i="1" dirty="0">
                <a:solidFill>
                  <a:srgbClr val="010000"/>
                </a:solidFill>
                <a:latin typeface="Arial"/>
                <a:cs typeface="Arial"/>
              </a:rPr>
              <a:t> </a:t>
            </a:r>
            <a:r>
              <a:rPr sz="1200" i="1" spc="-10" dirty="0">
                <a:solidFill>
                  <a:srgbClr val="010000"/>
                </a:solidFill>
                <a:latin typeface="Arial"/>
                <a:cs typeface="Arial"/>
              </a:rPr>
              <a:t>number</a:t>
            </a:r>
            <a:endParaRPr sz="1200">
              <a:latin typeface="Arial"/>
              <a:cs typeface="Arial"/>
            </a:endParaRPr>
          </a:p>
          <a:p>
            <a:pPr marL="355600">
              <a:lnSpc>
                <a:spcPct val="100000"/>
              </a:lnSpc>
              <a:spcBef>
                <a:spcPts val="780"/>
              </a:spcBef>
            </a:pPr>
            <a:r>
              <a:rPr sz="1600" i="1" spc="-5" dirty="0">
                <a:solidFill>
                  <a:srgbClr val="33659A"/>
                </a:solidFill>
                <a:latin typeface="Arial"/>
                <a:cs typeface="Arial"/>
              </a:rPr>
              <a:t>GraphicalObject</a:t>
            </a:r>
            <a:r>
              <a:rPr sz="1600" i="1" spc="470" dirty="0">
                <a:solidFill>
                  <a:srgbClr val="33659A"/>
                </a:solidFill>
                <a:latin typeface="Arial"/>
                <a:cs typeface="Arial"/>
              </a:rPr>
              <a:t> </a:t>
            </a:r>
            <a:r>
              <a:rPr sz="1600" i="1" spc="-5" dirty="0">
                <a:solidFill>
                  <a:srgbClr val="010000"/>
                </a:solidFill>
                <a:latin typeface="Arial"/>
                <a:cs typeface="Arial"/>
              </a:rPr>
              <a:t>getAllState()</a:t>
            </a:r>
            <a:r>
              <a:rPr sz="1600" i="1" spc="20" dirty="0">
                <a:solidFill>
                  <a:srgbClr val="010000"/>
                </a:solidFill>
                <a:latin typeface="Arial"/>
                <a:cs typeface="Arial"/>
              </a:rPr>
              <a:t> </a:t>
            </a:r>
            <a:r>
              <a:rPr sz="1600" i="1" spc="-5" dirty="0">
                <a:solidFill>
                  <a:srgbClr val="010000"/>
                </a:solidFill>
                <a:latin typeface="Arial"/>
                <a:cs typeface="Arial"/>
              </a:rPr>
              <a:t>throws</a:t>
            </a:r>
            <a:r>
              <a:rPr sz="1600" i="1" spc="15" dirty="0">
                <a:solidFill>
                  <a:srgbClr val="010000"/>
                </a:solidFill>
                <a:latin typeface="Arial"/>
                <a:cs typeface="Arial"/>
              </a:rPr>
              <a:t> </a:t>
            </a:r>
            <a:r>
              <a:rPr sz="1600" i="1" spc="-5" dirty="0">
                <a:solidFill>
                  <a:srgbClr val="010000"/>
                </a:solidFill>
                <a:latin typeface="Arial"/>
                <a:cs typeface="Arial"/>
              </a:rPr>
              <a:t>RemoteException;</a:t>
            </a:r>
            <a:r>
              <a:rPr sz="1600" i="1" spc="30" dirty="0">
                <a:solidFill>
                  <a:srgbClr val="010000"/>
                </a:solidFill>
                <a:latin typeface="Arial"/>
                <a:cs typeface="Arial"/>
              </a:rPr>
              <a:t> </a:t>
            </a:r>
            <a:r>
              <a:rPr sz="1200" i="1" spc="-10" dirty="0">
                <a:solidFill>
                  <a:srgbClr val="010000"/>
                </a:solidFill>
                <a:latin typeface="Arial"/>
                <a:cs typeface="Arial"/>
              </a:rPr>
              <a:t>//GraphicalObject</a:t>
            </a:r>
            <a:r>
              <a:rPr sz="1200" i="1" spc="15" dirty="0">
                <a:solidFill>
                  <a:srgbClr val="010000"/>
                </a:solidFill>
                <a:latin typeface="Arial"/>
                <a:cs typeface="Arial"/>
              </a:rPr>
              <a:t> </a:t>
            </a:r>
            <a:r>
              <a:rPr sz="1200" i="1" spc="-10" dirty="0">
                <a:solidFill>
                  <a:srgbClr val="010000"/>
                </a:solidFill>
                <a:latin typeface="Arial"/>
                <a:cs typeface="Arial"/>
              </a:rPr>
              <a:t>serializable</a:t>
            </a:r>
            <a:endParaRPr sz="1200">
              <a:latin typeface="Arial"/>
              <a:cs typeface="Arial"/>
            </a:endParaRPr>
          </a:p>
          <a:p>
            <a:pPr marL="12700">
              <a:lnSpc>
                <a:spcPct val="100000"/>
              </a:lnSpc>
              <a:spcBef>
                <a:spcPts val="780"/>
              </a:spcBef>
            </a:pPr>
            <a:r>
              <a:rPr sz="1600" i="1" dirty="0">
                <a:solidFill>
                  <a:srgbClr val="010000"/>
                </a:solidFill>
                <a:latin typeface="Arial"/>
                <a:cs typeface="Arial"/>
              </a:rPr>
              <a:t>}</a:t>
            </a:r>
            <a:endParaRPr sz="1600">
              <a:latin typeface="Arial"/>
              <a:cs typeface="Arial"/>
            </a:endParaRPr>
          </a:p>
          <a:p>
            <a:pPr marL="12700">
              <a:lnSpc>
                <a:spcPct val="100000"/>
              </a:lnSpc>
              <a:spcBef>
                <a:spcPts val="780"/>
              </a:spcBef>
            </a:pPr>
            <a:r>
              <a:rPr sz="1600" i="1" spc="-5" dirty="0">
                <a:solidFill>
                  <a:srgbClr val="010000"/>
                </a:solidFill>
                <a:latin typeface="Arial"/>
                <a:cs typeface="Arial"/>
              </a:rPr>
              <a:t>public</a:t>
            </a:r>
            <a:r>
              <a:rPr sz="1600" i="1" spc="5" dirty="0">
                <a:solidFill>
                  <a:srgbClr val="010000"/>
                </a:solidFill>
                <a:latin typeface="Arial"/>
                <a:cs typeface="Arial"/>
              </a:rPr>
              <a:t> </a:t>
            </a:r>
            <a:r>
              <a:rPr sz="1600" i="1" spc="-5" dirty="0">
                <a:solidFill>
                  <a:srgbClr val="010000"/>
                </a:solidFill>
                <a:latin typeface="Arial"/>
                <a:cs typeface="Arial"/>
              </a:rPr>
              <a:t>interface</a:t>
            </a:r>
            <a:r>
              <a:rPr sz="1600" i="1" spc="5" dirty="0">
                <a:solidFill>
                  <a:srgbClr val="010000"/>
                </a:solidFill>
                <a:latin typeface="Arial"/>
                <a:cs typeface="Arial"/>
              </a:rPr>
              <a:t> </a:t>
            </a:r>
            <a:r>
              <a:rPr sz="1600" i="1" spc="-5" dirty="0">
                <a:solidFill>
                  <a:srgbClr val="010000"/>
                </a:solidFill>
                <a:latin typeface="Arial"/>
                <a:cs typeface="Arial"/>
              </a:rPr>
              <a:t>ShapeList</a:t>
            </a:r>
            <a:r>
              <a:rPr sz="1600" i="1" dirty="0">
                <a:solidFill>
                  <a:srgbClr val="010000"/>
                </a:solidFill>
                <a:latin typeface="Arial"/>
                <a:cs typeface="Arial"/>
              </a:rPr>
              <a:t> </a:t>
            </a:r>
            <a:r>
              <a:rPr sz="1600" i="1" spc="-5" dirty="0">
                <a:solidFill>
                  <a:srgbClr val="010000"/>
                </a:solidFill>
                <a:latin typeface="Arial"/>
                <a:cs typeface="Arial"/>
              </a:rPr>
              <a:t>extends</a:t>
            </a:r>
            <a:r>
              <a:rPr sz="1600" i="1" dirty="0">
                <a:solidFill>
                  <a:srgbClr val="010000"/>
                </a:solidFill>
                <a:latin typeface="Arial"/>
                <a:cs typeface="Arial"/>
              </a:rPr>
              <a:t> </a:t>
            </a:r>
            <a:r>
              <a:rPr sz="1600" i="1" spc="-5" dirty="0">
                <a:solidFill>
                  <a:srgbClr val="010000"/>
                </a:solidFill>
                <a:latin typeface="Arial"/>
                <a:cs typeface="Arial"/>
              </a:rPr>
              <a:t>Remote</a:t>
            </a:r>
            <a:r>
              <a:rPr sz="1600" i="1" dirty="0">
                <a:solidFill>
                  <a:srgbClr val="010000"/>
                </a:solidFill>
                <a:latin typeface="Arial"/>
                <a:cs typeface="Arial"/>
              </a:rPr>
              <a:t> {</a:t>
            </a:r>
            <a:r>
              <a:rPr sz="1600" i="1" spc="10" dirty="0">
                <a:solidFill>
                  <a:srgbClr val="010000"/>
                </a:solidFill>
                <a:latin typeface="Arial"/>
                <a:cs typeface="Arial"/>
              </a:rPr>
              <a:t> </a:t>
            </a:r>
            <a:r>
              <a:rPr sz="1200" i="1" spc="-5" dirty="0">
                <a:solidFill>
                  <a:srgbClr val="010000"/>
                </a:solidFill>
                <a:latin typeface="Arial"/>
                <a:cs typeface="Arial"/>
              </a:rPr>
              <a:t>//ShapeList</a:t>
            </a:r>
            <a:r>
              <a:rPr sz="1200" i="1" spc="10" dirty="0">
                <a:solidFill>
                  <a:srgbClr val="010000"/>
                </a:solidFill>
                <a:latin typeface="Arial"/>
                <a:cs typeface="Arial"/>
              </a:rPr>
              <a:t> </a:t>
            </a:r>
            <a:r>
              <a:rPr sz="1200" i="1" dirty="0">
                <a:solidFill>
                  <a:srgbClr val="010000"/>
                </a:solidFill>
                <a:latin typeface="Arial"/>
                <a:cs typeface="Arial"/>
              </a:rPr>
              <a:t>is</a:t>
            </a:r>
            <a:r>
              <a:rPr sz="1200" i="1" spc="5" dirty="0">
                <a:solidFill>
                  <a:srgbClr val="010000"/>
                </a:solidFill>
                <a:latin typeface="Arial"/>
                <a:cs typeface="Arial"/>
              </a:rPr>
              <a:t> </a:t>
            </a:r>
            <a:r>
              <a:rPr sz="1200" i="1" dirty="0">
                <a:solidFill>
                  <a:srgbClr val="010000"/>
                </a:solidFill>
                <a:latin typeface="Arial"/>
                <a:cs typeface="Arial"/>
              </a:rPr>
              <a:t>a </a:t>
            </a:r>
            <a:r>
              <a:rPr sz="1200" i="1" spc="-5" dirty="0">
                <a:solidFill>
                  <a:srgbClr val="010000"/>
                </a:solidFill>
                <a:latin typeface="Arial"/>
                <a:cs typeface="Arial"/>
              </a:rPr>
              <a:t>remote</a:t>
            </a:r>
            <a:r>
              <a:rPr sz="1200" i="1" dirty="0">
                <a:solidFill>
                  <a:srgbClr val="010000"/>
                </a:solidFill>
                <a:latin typeface="Arial"/>
                <a:cs typeface="Arial"/>
              </a:rPr>
              <a:t> </a:t>
            </a:r>
            <a:r>
              <a:rPr sz="1200" i="1" spc="-5" dirty="0">
                <a:solidFill>
                  <a:srgbClr val="010000"/>
                </a:solidFill>
                <a:latin typeface="Arial"/>
                <a:cs typeface="Arial"/>
              </a:rPr>
              <a:t>interface</a:t>
            </a:r>
            <a:endParaRPr sz="1200">
              <a:latin typeface="Arial"/>
              <a:cs typeface="Arial"/>
            </a:endParaRPr>
          </a:p>
          <a:p>
            <a:pPr marL="355600">
              <a:lnSpc>
                <a:spcPct val="100000"/>
              </a:lnSpc>
              <a:spcBef>
                <a:spcPts val="780"/>
              </a:spcBef>
            </a:pPr>
            <a:r>
              <a:rPr sz="1600" b="1" i="1" spc="-5" dirty="0">
                <a:solidFill>
                  <a:srgbClr val="33659A"/>
                </a:solidFill>
                <a:latin typeface="Arial"/>
                <a:cs typeface="Arial"/>
              </a:rPr>
              <a:t>Shape</a:t>
            </a:r>
            <a:r>
              <a:rPr sz="1600" b="1" i="1" dirty="0">
                <a:solidFill>
                  <a:srgbClr val="33659A"/>
                </a:solidFill>
                <a:latin typeface="Arial"/>
                <a:cs typeface="Arial"/>
              </a:rPr>
              <a:t> </a:t>
            </a:r>
            <a:r>
              <a:rPr sz="1600" i="1" spc="-5" dirty="0">
                <a:solidFill>
                  <a:srgbClr val="010000"/>
                </a:solidFill>
                <a:latin typeface="Arial"/>
                <a:cs typeface="Arial"/>
              </a:rPr>
              <a:t>newShape(</a:t>
            </a:r>
            <a:r>
              <a:rPr sz="1600" i="1" spc="-5" dirty="0">
                <a:solidFill>
                  <a:srgbClr val="33659A"/>
                </a:solidFill>
                <a:latin typeface="Arial"/>
                <a:cs typeface="Arial"/>
              </a:rPr>
              <a:t>GraphicalObject</a:t>
            </a:r>
            <a:r>
              <a:rPr sz="1600" i="1" dirty="0">
                <a:solidFill>
                  <a:srgbClr val="33659A"/>
                </a:solidFill>
                <a:latin typeface="Arial"/>
                <a:cs typeface="Arial"/>
              </a:rPr>
              <a:t> </a:t>
            </a:r>
            <a:r>
              <a:rPr sz="1600" i="1" spc="-5" dirty="0">
                <a:solidFill>
                  <a:srgbClr val="33659A"/>
                </a:solidFill>
                <a:latin typeface="Arial"/>
                <a:cs typeface="Arial"/>
              </a:rPr>
              <a:t>g</a:t>
            </a:r>
            <a:r>
              <a:rPr sz="1600" i="1" spc="-5" dirty="0">
                <a:solidFill>
                  <a:srgbClr val="010000"/>
                </a:solidFill>
                <a:latin typeface="Arial"/>
                <a:cs typeface="Arial"/>
              </a:rPr>
              <a:t>)</a:t>
            </a:r>
            <a:r>
              <a:rPr sz="1600" i="1" spc="10" dirty="0">
                <a:solidFill>
                  <a:srgbClr val="010000"/>
                </a:solidFill>
                <a:latin typeface="Arial"/>
                <a:cs typeface="Arial"/>
              </a:rPr>
              <a:t> </a:t>
            </a:r>
            <a:r>
              <a:rPr sz="1600" i="1" spc="-5" dirty="0">
                <a:solidFill>
                  <a:srgbClr val="010000"/>
                </a:solidFill>
                <a:latin typeface="Arial"/>
                <a:cs typeface="Arial"/>
              </a:rPr>
              <a:t>throws</a:t>
            </a:r>
            <a:r>
              <a:rPr sz="1600" i="1" spc="5" dirty="0">
                <a:solidFill>
                  <a:srgbClr val="010000"/>
                </a:solidFill>
                <a:latin typeface="Arial"/>
                <a:cs typeface="Arial"/>
              </a:rPr>
              <a:t> </a:t>
            </a:r>
            <a:r>
              <a:rPr sz="1600" i="1" spc="-5" dirty="0">
                <a:solidFill>
                  <a:srgbClr val="010000"/>
                </a:solidFill>
                <a:latin typeface="Arial"/>
                <a:cs typeface="Arial"/>
              </a:rPr>
              <a:t>RemoteException;</a:t>
            </a:r>
            <a:r>
              <a:rPr sz="1600" i="1" spc="10" dirty="0">
                <a:solidFill>
                  <a:srgbClr val="010000"/>
                </a:solidFill>
                <a:latin typeface="Arial"/>
                <a:cs typeface="Arial"/>
              </a:rPr>
              <a:t> </a:t>
            </a:r>
            <a:r>
              <a:rPr sz="1200" i="1" dirty="0">
                <a:solidFill>
                  <a:srgbClr val="010000"/>
                </a:solidFill>
                <a:latin typeface="Arial"/>
                <a:cs typeface="Arial"/>
              </a:rPr>
              <a:t>//</a:t>
            </a:r>
            <a:r>
              <a:rPr sz="1200" i="1" spc="5" dirty="0">
                <a:solidFill>
                  <a:srgbClr val="010000"/>
                </a:solidFill>
                <a:latin typeface="Arial"/>
                <a:cs typeface="Arial"/>
              </a:rPr>
              <a:t> </a:t>
            </a:r>
            <a:r>
              <a:rPr sz="1200" i="1" dirty="0">
                <a:solidFill>
                  <a:srgbClr val="010000"/>
                </a:solidFill>
                <a:latin typeface="Arial"/>
                <a:cs typeface="Arial"/>
              </a:rPr>
              <a:t>return</a:t>
            </a:r>
            <a:r>
              <a:rPr sz="1200" i="1" spc="5" dirty="0">
                <a:solidFill>
                  <a:srgbClr val="010000"/>
                </a:solidFill>
                <a:latin typeface="Arial"/>
                <a:cs typeface="Arial"/>
              </a:rPr>
              <a:t> </a:t>
            </a:r>
            <a:r>
              <a:rPr sz="1200" i="1" spc="-5" dirty="0">
                <a:solidFill>
                  <a:srgbClr val="010000"/>
                </a:solidFill>
                <a:latin typeface="Arial"/>
                <a:cs typeface="Arial"/>
              </a:rPr>
              <a:t>remote</a:t>
            </a:r>
            <a:r>
              <a:rPr sz="1200" i="1" spc="5" dirty="0">
                <a:solidFill>
                  <a:srgbClr val="010000"/>
                </a:solidFill>
                <a:latin typeface="Arial"/>
                <a:cs typeface="Arial"/>
              </a:rPr>
              <a:t> </a:t>
            </a:r>
            <a:r>
              <a:rPr sz="1200" i="1" spc="-5" dirty="0">
                <a:solidFill>
                  <a:srgbClr val="010000"/>
                </a:solidFill>
                <a:latin typeface="Arial"/>
                <a:cs typeface="Arial"/>
              </a:rPr>
              <a:t>object</a:t>
            </a:r>
            <a:endParaRPr sz="1200">
              <a:latin typeface="Arial"/>
              <a:cs typeface="Arial"/>
            </a:endParaRPr>
          </a:p>
          <a:p>
            <a:pPr marL="355600" marR="3265804">
              <a:lnSpc>
                <a:spcPct val="140600"/>
              </a:lnSpc>
            </a:pPr>
            <a:r>
              <a:rPr sz="1600" i="1" spc="-5" dirty="0">
                <a:solidFill>
                  <a:srgbClr val="010000"/>
                </a:solidFill>
                <a:latin typeface="Arial"/>
                <a:cs typeface="Arial"/>
              </a:rPr>
              <a:t>Vector allShapes() throws RemoteException; </a:t>
            </a:r>
            <a:r>
              <a:rPr sz="1600" i="1" spc="-430" dirty="0">
                <a:solidFill>
                  <a:srgbClr val="010000"/>
                </a:solidFill>
                <a:latin typeface="Arial"/>
                <a:cs typeface="Arial"/>
              </a:rPr>
              <a:t> </a:t>
            </a:r>
            <a:r>
              <a:rPr sz="1600" i="1" spc="-5" dirty="0">
                <a:solidFill>
                  <a:srgbClr val="010000"/>
                </a:solidFill>
                <a:latin typeface="Arial"/>
                <a:cs typeface="Arial"/>
              </a:rPr>
              <a:t>int</a:t>
            </a:r>
            <a:r>
              <a:rPr sz="1600" i="1" spc="-15" dirty="0">
                <a:solidFill>
                  <a:srgbClr val="010000"/>
                </a:solidFill>
                <a:latin typeface="Arial"/>
                <a:cs typeface="Arial"/>
              </a:rPr>
              <a:t> </a:t>
            </a:r>
            <a:r>
              <a:rPr sz="1600" i="1" spc="-5" dirty="0">
                <a:solidFill>
                  <a:srgbClr val="010000"/>
                </a:solidFill>
                <a:latin typeface="Arial"/>
                <a:cs typeface="Arial"/>
              </a:rPr>
              <a:t>getVersion() throws RemoteException;</a:t>
            </a:r>
            <a:endParaRPr sz="1600">
              <a:latin typeface="Arial"/>
              <a:cs typeface="Arial"/>
            </a:endParaRPr>
          </a:p>
          <a:p>
            <a:pPr marL="12700">
              <a:lnSpc>
                <a:spcPct val="100000"/>
              </a:lnSpc>
              <a:spcBef>
                <a:spcPts val="780"/>
              </a:spcBef>
            </a:pPr>
            <a:r>
              <a:rPr sz="1600" i="1" dirty="0">
                <a:solidFill>
                  <a:srgbClr val="010000"/>
                </a:solidFill>
                <a:latin typeface="Arial"/>
                <a:cs typeface="Arial"/>
              </a:rPr>
              <a:t>}</a:t>
            </a:r>
            <a:endParaRPr sz="1600">
              <a:latin typeface="Arial"/>
              <a:cs typeface="Arial"/>
            </a:endParaRPr>
          </a:p>
        </p:txBody>
      </p:sp>
    </p:spTree>
    <p:extLst>
      <p:ext uri="{BB962C8B-B14F-4D97-AF65-F5344CB8AC3E}">
        <p14:creationId xmlns:p14="http://schemas.microsoft.com/office/powerpoint/2010/main" val="3160574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xfrm>
            <a:off x="512375" y="6017913"/>
            <a:ext cx="1082887" cy="559806"/>
          </a:xfrm>
          <a:prstGeom prst="rect">
            <a:avLst/>
          </a:prstGeom>
        </p:spPr>
        <p:txBody>
          <a:bodyPr vert="horz" wrap="square" lIns="0" tIns="351192" rIns="0" bIns="0" rtlCol="0">
            <a:spAutoFit/>
          </a:bodyPr>
          <a:lstStyle/>
          <a:p>
            <a:pPr marL="12700">
              <a:lnSpc>
                <a:spcPts val="1645"/>
              </a:lnSpc>
            </a:pP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25</a:t>
            </a:fld>
            <a:endParaRPr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755902" y="1216864"/>
            <a:ext cx="8488680" cy="4516755"/>
          </a:xfrm>
          <a:prstGeom prst="rect">
            <a:avLst/>
          </a:prstGeom>
        </p:spPr>
        <p:txBody>
          <a:bodyPr vert="horz" wrap="square" lIns="0" tIns="12700" rIns="0" bIns="0" rtlCol="0">
            <a:spAutoFit/>
          </a:bodyPr>
          <a:lstStyle/>
          <a:p>
            <a:pPr marL="355600" marR="568960" indent="-342900">
              <a:lnSpc>
                <a:spcPct val="150000"/>
              </a:lnSpc>
              <a:spcBef>
                <a:spcPts val="100"/>
              </a:spcBef>
              <a:buClr>
                <a:srgbClr val="FF9A65"/>
              </a:buClr>
              <a:buSzPct val="60000"/>
              <a:buFont typeface="Wingdings"/>
              <a:buChar char=""/>
              <a:tabLst>
                <a:tab pos="354965" algn="l"/>
                <a:tab pos="355600" algn="l"/>
              </a:tabLst>
            </a:pPr>
            <a:r>
              <a:rPr sz="2000" spc="-5" dirty="0">
                <a:solidFill>
                  <a:srgbClr val="009A9A"/>
                </a:solidFill>
                <a:latin typeface="Arial MT"/>
                <a:cs typeface="Arial MT"/>
              </a:rPr>
              <a:t>Both</a:t>
            </a:r>
            <a:r>
              <a:rPr sz="2000" dirty="0">
                <a:solidFill>
                  <a:srgbClr val="009A9A"/>
                </a:solidFill>
                <a:latin typeface="Arial MT"/>
                <a:cs typeface="Arial MT"/>
              </a:rPr>
              <a:t> </a:t>
            </a:r>
            <a:r>
              <a:rPr sz="2000" spc="-10" dirty="0">
                <a:solidFill>
                  <a:srgbClr val="009A9A"/>
                </a:solidFill>
                <a:latin typeface="Arial MT"/>
                <a:cs typeface="Arial MT"/>
              </a:rPr>
              <a:t>ordinary</a:t>
            </a:r>
            <a:r>
              <a:rPr sz="2000" spc="5" dirty="0">
                <a:solidFill>
                  <a:srgbClr val="009A9A"/>
                </a:solidFill>
                <a:latin typeface="Arial MT"/>
                <a:cs typeface="Arial MT"/>
              </a:rPr>
              <a:t> </a:t>
            </a:r>
            <a:r>
              <a:rPr sz="2000" spc="-5" dirty="0">
                <a:solidFill>
                  <a:srgbClr val="009A9A"/>
                </a:solidFill>
                <a:latin typeface="Arial MT"/>
                <a:cs typeface="Arial MT"/>
              </a:rPr>
              <a:t>and</a:t>
            </a:r>
            <a:r>
              <a:rPr sz="2000" spc="5" dirty="0">
                <a:solidFill>
                  <a:srgbClr val="009A9A"/>
                </a:solidFill>
                <a:latin typeface="Arial MT"/>
                <a:cs typeface="Arial MT"/>
              </a:rPr>
              <a:t> </a:t>
            </a:r>
            <a:r>
              <a:rPr sz="2000" spc="-10" dirty="0">
                <a:solidFill>
                  <a:srgbClr val="009A9A"/>
                </a:solidFill>
                <a:latin typeface="Arial MT"/>
                <a:cs typeface="Arial MT"/>
              </a:rPr>
              <a:t>remote</a:t>
            </a:r>
            <a:r>
              <a:rPr sz="2000" dirty="0">
                <a:solidFill>
                  <a:srgbClr val="009A9A"/>
                </a:solidFill>
                <a:latin typeface="Arial MT"/>
                <a:cs typeface="Arial MT"/>
              </a:rPr>
              <a:t> </a:t>
            </a:r>
            <a:r>
              <a:rPr sz="2000" spc="-10" dirty="0">
                <a:solidFill>
                  <a:srgbClr val="009A9A"/>
                </a:solidFill>
                <a:latin typeface="Arial MT"/>
                <a:cs typeface="Arial MT"/>
              </a:rPr>
              <a:t>objects</a:t>
            </a:r>
            <a:r>
              <a:rPr sz="2000" spc="5" dirty="0">
                <a:solidFill>
                  <a:srgbClr val="009A9A"/>
                </a:solidFill>
                <a:latin typeface="Arial MT"/>
                <a:cs typeface="Arial MT"/>
              </a:rPr>
              <a:t> </a:t>
            </a:r>
            <a:r>
              <a:rPr sz="2000" spc="-5" dirty="0">
                <a:solidFill>
                  <a:srgbClr val="009A9A"/>
                </a:solidFill>
                <a:latin typeface="Arial MT"/>
                <a:cs typeface="Arial MT"/>
              </a:rPr>
              <a:t>can</a:t>
            </a:r>
            <a:r>
              <a:rPr sz="2000" spc="5" dirty="0">
                <a:solidFill>
                  <a:srgbClr val="009A9A"/>
                </a:solidFill>
                <a:latin typeface="Arial MT"/>
                <a:cs typeface="Arial MT"/>
              </a:rPr>
              <a:t> </a:t>
            </a:r>
            <a:r>
              <a:rPr sz="2000" spc="-5" dirty="0">
                <a:solidFill>
                  <a:srgbClr val="009A9A"/>
                </a:solidFill>
                <a:latin typeface="Arial MT"/>
                <a:cs typeface="Arial MT"/>
              </a:rPr>
              <a:t>be</a:t>
            </a:r>
            <a:r>
              <a:rPr sz="2000" spc="5" dirty="0">
                <a:solidFill>
                  <a:srgbClr val="009A9A"/>
                </a:solidFill>
                <a:latin typeface="Arial MT"/>
                <a:cs typeface="Arial MT"/>
              </a:rPr>
              <a:t> </a:t>
            </a:r>
            <a:r>
              <a:rPr sz="2000" spc="-10" dirty="0">
                <a:solidFill>
                  <a:srgbClr val="009A9A"/>
                </a:solidFill>
                <a:latin typeface="Arial MT"/>
                <a:cs typeface="Arial MT"/>
              </a:rPr>
              <a:t>passed</a:t>
            </a:r>
            <a:r>
              <a:rPr sz="2000" dirty="0">
                <a:solidFill>
                  <a:srgbClr val="009A9A"/>
                </a:solidFill>
                <a:latin typeface="Arial MT"/>
                <a:cs typeface="Arial MT"/>
              </a:rPr>
              <a:t> </a:t>
            </a:r>
            <a:r>
              <a:rPr sz="2000" spc="-5" dirty="0">
                <a:solidFill>
                  <a:srgbClr val="009A9A"/>
                </a:solidFill>
                <a:latin typeface="Arial MT"/>
                <a:cs typeface="Arial MT"/>
              </a:rPr>
              <a:t>as</a:t>
            </a:r>
            <a:r>
              <a:rPr sz="2000" spc="5" dirty="0">
                <a:solidFill>
                  <a:srgbClr val="009A9A"/>
                </a:solidFill>
                <a:latin typeface="Arial MT"/>
                <a:cs typeface="Arial MT"/>
              </a:rPr>
              <a:t> </a:t>
            </a:r>
            <a:r>
              <a:rPr sz="2000" spc="-10" dirty="0">
                <a:solidFill>
                  <a:srgbClr val="009A9A"/>
                </a:solidFill>
                <a:latin typeface="Arial MT"/>
                <a:cs typeface="Arial MT"/>
              </a:rPr>
              <a:t>arguments</a:t>
            </a:r>
            <a:r>
              <a:rPr sz="2000" spc="5" dirty="0">
                <a:solidFill>
                  <a:srgbClr val="009A9A"/>
                </a:solidFill>
                <a:latin typeface="Arial MT"/>
                <a:cs typeface="Arial MT"/>
              </a:rPr>
              <a:t> </a:t>
            </a:r>
            <a:r>
              <a:rPr sz="2000" spc="-10" dirty="0">
                <a:solidFill>
                  <a:srgbClr val="009A9A"/>
                </a:solidFill>
                <a:latin typeface="Arial MT"/>
                <a:cs typeface="Arial MT"/>
              </a:rPr>
              <a:t>and </a:t>
            </a:r>
            <a:r>
              <a:rPr sz="2000" spc="-540" dirty="0">
                <a:solidFill>
                  <a:srgbClr val="009A9A"/>
                </a:solidFill>
                <a:latin typeface="Arial MT"/>
                <a:cs typeface="Arial MT"/>
              </a:rPr>
              <a:t> </a:t>
            </a:r>
            <a:r>
              <a:rPr sz="2000" spc="-5" dirty="0">
                <a:solidFill>
                  <a:srgbClr val="009A9A"/>
                </a:solidFill>
                <a:latin typeface="Arial MT"/>
                <a:cs typeface="Arial MT"/>
              </a:rPr>
              <a:t>results</a:t>
            </a:r>
            <a:endParaRPr sz="2000">
              <a:latin typeface="Arial MT"/>
              <a:cs typeface="Arial MT"/>
            </a:endParaRPr>
          </a:p>
          <a:p>
            <a:pPr marL="755650" lvl="1" indent="-285750">
              <a:lnSpc>
                <a:spcPct val="100000"/>
              </a:lnSpc>
              <a:spcBef>
                <a:spcPts val="1545"/>
              </a:spcBef>
              <a:buClr>
                <a:srgbClr val="33659A"/>
              </a:buClr>
              <a:buSzPct val="66666"/>
              <a:buFont typeface="Wingdings"/>
              <a:buChar char=""/>
              <a:tabLst>
                <a:tab pos="755015" algn="l"/>
                <a:tab pos="755650" algn="l"/>
              </a:tabLst>
            </a:pPr>
            <a:r>
              <a:rPr sz="1800" dirty="0">
                <a:solidFill>
                  <a:srgbClr val="009A9A"/>
                </a:solidFill>
                <a:latin typeface="Arial MT"/>
                <a:cs typeface="Arial MT"/>
              </a:rPr>
              <a:t>Ordinary</a:t>
            </a:r>
            <a:r>
              <a:rPr sz="1800" spc="-5" dirty="0">
                <a:solidFill>
                  <a:srgbClr val="009A9A"/>
                </a:solidFill>
                <a:latin typeface="Arial MT"/>
                <a:cs typeface="Arial MT"/>
              </a:rPr>
              <a:t> object (</a:t>
            </a:r>
            <a:r>
              <a:rPr sz="1800" i="1" spc="-5" dirty="0">
                <a:solidFill>
                  <a:srgbClr val="009A9A"/>
                </a:solidFill>
                <a:latin typeface="Arial"/>
                <a:cs typeface="Arial"/>
              </a:rPr>
              <a:t>GraphicalObject</a:t>
            </a:r>
            <a:r>
              <a:rPr sz="1800" spc="-5" dirty="0">
                <a:solidFill>
                  <a:srgbClr val="009A9A"/>
                </a:solidFill>
                <a:latin typeface="Arial MT"/>
                <a:cs typeface="Arial MT"/>
              </a:rPr>
              <a:t>) is passed by </a:t>
            </a:r>
            <a:r>
              <a:rPr sz="1800" dirty="0">
                <a:solidFill>
                  <a:srgbClr val="009A9A"/>
                </a:solidFill>
                <a:latin typeface="Arial MT"/>
                <a:cs typeface="Arial MT"/>
              </a:rPr>
              <a:t>value:</a:t>
            </a:r>
            <a:r>
              <a:rPr sz="1800" spc="-5" dirty="0">
                <a:solidFill>
                  <a:srgbClr val="009A9A"/>
                </a:solidFill>
                <a:latin typeface="Arial MT"/>
                <a:cs typeface="Arial MT"/>
              </a:rPr>
              <a:t> all non-remote objects</a:t>
            </a:r>
            <a:endParaRPr sz="1800">
              <a:latin typeface="Arial MT"/>
              <a:cs typeface="Arial MT"/>
            </a:endParaRPr>
          </a:p>
          <a:p>
            <a:pPr marL="1155700" marR="494665" lvl="2" indent="-228600">
              <a:lnSpc>
                <a:spcPct val="149600"/>
              </a:lnSpc>
              <a:spcBef>
                <a:spcPts val="395"/>
              </a:spcBef>
              <a:buClr>
                <a:srgbClr val="FF9A65"/>
              </a:buClr>
              <a:buSzPct val="64285"/>
              <a:buFont typeface="Wingdings"/>
              <a:buChar char=""/>
              <a:tabLst>
                <a:tab pos="1155700" algn="l"/>
              </a:tabLst>
            </a:pPr>
            <a:r>
              <a:rPr sz="1400" spc="-5" dirty="0">
                <a:solidFill>
                  <a:srgbClr val="009A9A"/>
                </a:solidFill>
                <a:latin typeface="Arial MT"/>
                <a:cs typeface="Arial MT"/>
              </a:rPr>
              <a:t>New</a:t>
            </a:r>
            <a:r>
              <a:rPr sz="1400" spc="5" dirty="0">
                <a:solidFill>
                  <a:srgbClr val="009A9A"/>
                </a:solidFill>
                <a:latin typeface="Arial MT"/>
                <a:cs typeface="Arial MT"/>
              </a:rPr>
              <a:t> </a:t>
            </a:r>
            <a:r>
              <a:rPr sz="1400" spc="-10" dirty="0">
                <a:solidFill>
                  <a:srgbClr val="009A9A"/>
                </a:solidFill>
                <a:latin typeface="Arial MT"/>
                <a:cs typeface="Arial MT"/>
              </a:rPr>
              <a:t>object</a:t>
            </a:r>
            <a:r>
              <a:rPr sz="1400" spc="5" dirty="0">
                <a:solidFill>
                  <a:srgbClr val="009A9A"/>
                </a:solidFill>
                <a:latin typeface="Arial MT"/>
                <a:cs typeface="Arial MT"/>
              </a:rPr>
              <a:t> </a:t>
            </a:r>
            <a:r>
              <a:rPr sz="1400" spc="-5" dirty="0">
                <a:solidFill>
                  <a:srgbClr val="009A9A"/>
                </a:solidFill>
                <a:latin typeface="Arial MT"/>
                <a:cs typeface="Arial MT"/>
              </a:rPr>
              <a:t>is</a:t>
            </a:r>
            <a:r>
              <a:rPr sz="1400" spc="5" dirty="0">
                <a:solidFill>
                  <a:srgbClr val="009A9A"/>
                </a:solidFill>
                <a:latin typeface="Arial MT"/>
                <a:cs typeface="Arial MT"/>
              </a:rPr>
              <a:t> </a:t>
            </a:r>
            <a:r>
              <a:rPr sz="1400" spc="-10" dirty="0">
                <a:solidFill>
                  <a:srgbClr val="009A9A"/>
                </a:solidFill>
                <a:latin typeface="Arial MT"/>
                <a:cs typeface="Arial MT"/>
              </a:rPr>
              <a:t>created</a:t>
            </a:r>
            <a:r>
              <a:rPr sz="1400" spc="10" dirty="0">
                <a:solidFill>
                  <a:srgbClr val="009A9A"/>
                </a:solidFill>
                <a:latin typeface="Arial MT"/>
                <a:cs typeface="Arial MT"/>
              </a:rPr>
              <a:t> </a:t>
            </a:r>
            <a:r>
              <a:rPr sz="1400" spc="-5" dirty="0">
                <a:solidFill>
                  <a:srgbClr val="009A9A"/>
                </a:solidFill>
                <a:latin typeface="Arial MT"/>
                <a:cs typeface="Arial MT"/>
              </a:rPr>
              <a:t>in</a:t>
            </a:r>
            <a:r>
              <a:rPr sz="1400" spc="5" dirty="0">
                <a:solidFill>
                  <a:srgbClr val="009A9A"/>
                </a:solidFill>
                <a:latin typeface="Arial MT"/>
                <a:cs typeface="Arial MT"/>
              </a:rPr>
              <a:t> </a:t>
            </a:r>
            <a:r>
              <a:rPr sz="1400" spc="-5" dirty="0">
                <a:solidFill>
                  <a:srgbClr val="009A9A"/>
                </a:solidFill>
                <a:latin typeface="Arial MT"/>
                <a:cs typeface="Arial MT"/>
              </a:rPr>
              <a:t>the</a:t>
            </a:r>
            <a:r>
              <a:rPr sz="1400" spc="5" dirty="0">
                <a:solidFill>
                  <a:srgbClr val="009A9A"/>
                </a:solidFill>
                <a:latin typeface="Arial MT"/>
                <a:cs typeface="Arial MT"/>
              </a:rPr>
              <a:t> </a:t>
            </a:r>
            <a:r>
              <a:rPr sz="1400" spc="-10" dirty="0">
                <a:solidFill>
                  <a:srgbClr val="009A9A"/>
                </a:solidFill>
                <a:latin typeface="Arial MT"/>
                <a:cs typeface="Arial MT"/>
              </a:rPr>
              <a:t>receiver’s</a:t>
            </a:r>
            <a:r>
              <a:rPr sz="1400" spc="5" dirty="0">
                <a:solidFill>
                  <a:srgbClr val="009A9A"/>
                </a:solidFill>
                <a:latin typeface="Arial MT"/>
                <a:cs typeface="Arial MT"/>
              </a:rPr>
              <a:t> </a:t>
            </a:r>
            <a:r>
              <a:rPr sz="1400" spc="-10" dirty="0">
                <a:solidFill>
                  <a:srgbClr val="009A9A"/>
                </a:solidFill>
                <a:latin typeface="Arial MT"/>
                <a:cs typeface="Arial MT"/>
              </a:rPr>
              <a:t>process,</a:t>
            </a:r>
            <a:r>
              <a:rPr sz="1400" spc="10" dirty="0">
                <a:solidFill>
                  <a:srgbClr val="009A9A"/>
                </a:solidFill>
                <a:latin typeface="Arial MT"/>
                <a:cs typeface="Arial MT"/>
              </a:rPr>
              <a:t> </a:t>
            </a:r>
            <a:r>
              <a:rPr sz="1400" spc="-10" dirty="0">
                <a:solidFill>
                  <a:srgbClr val="009A9A"/>
                </a:solidFill>
                <a:latin typeface="Arial MT"/>
                <a:cs typeface="Arial MT"/>
              </a:rPr>
              <a:t>whose</a:t>
            </a:r>
            <a:r>
              <a:rPr sz="1400" spc="5" dirty="0">
                <a:solidFill>
                  <a:srgbClr val="009A9A"/>
                </a:solidFill>
                <a:latin typeface="Arial MT"/>
                <a:cs typeface="Arial MT"/>
              </a:rPr>
              <a:t> </a:t>
            </a:r>
            <a:r>
              <a:rPr sz="1400" spc="-5" dirty="0">
                <a:solidFill>
                  <a:srgbClr val="009A9A"/>
                </a:solidFill>
                <a:latin typeface="Arial MT"/>
                <a:cs typeface="Arial MT"/>
              </a:rPr>
              <a:t>methods</a:t>
            </a:r>
            <a:r>
              <a:rPr sz="1400" spc="5" dirty="0">
                <a:solidFill>
                  <a:srgbClr val="009A9A"/>
                </a:solidFill>
                <a:latin typeface="Arial MT"/>
                <a:cs typeface="Arial MT"/>
              </a:rPr>
              <a:t> </a:t>
            </a:r>
            <a:r>
              <a:rPr sz="1400" spc="-5" dirty="0">
                <a:solidFill>
                  <a:srgbClr val="009A9A"/>
                </a:solidFill>
                <a:latin typeface="Arial MT"/>
                <a:cs typeface="Arial MT"/>
              </a:rPr>
              <a:t>can</a:t>
            </a:r>
            <a:r>
              <a:rPr sz="1400" spc="5" dirty="0">
                <a:solidFill>
                  <a:srgbClr val="009A9A"/>
                </a:solidFill>
                <a:latin typeface="Arial MT"/>
                <a:cs typeface="Arial MT"/>
              </a:rPr>
              <a:t> </a:t>
            </a:r>
            <a:r>
              <a:rPr sz="1400" spc="-5" dirty="0">
                <a:solidFill>
                  <a:srgbClr val="009A9A"/>
                </a:solidFill>
                <a:latin typeface="Arial MT"/>
                <a:cs typeface="Arial MT"/>
              </a:rPr>
              <a:t>be</a:t>
            </a:r>
            <a:r>
              <a:rPr sz="1400" spc="10" dirty="0">
                <a:solidFill>
                  <a:srgbClr val="009A9A"/>
                </a:solidFill>
                <a:latin typeface="Arial MT"/>
                <a:cs typeface="Arial MT"/>
              </a:rPr>
              <a:t> </a:t>
            </a:r>
            <a:r>
              <a:rPr sz="1400" spc="-10" dirty="0">
                <a:solidFill>
                  <a:srgbClr val="009A9A"/>
                </a:solidFill>
                <a:latin typeface="Arial MT"/>
                <a:cs typeface="Arial MT"/>
              </a:rPr>
              <a:t>invoked</a:t>
            </a:r>
            <a:r>
              <a:rPr sz="1400" spc="5" dirty="0">
                <a:solidFill>
                  <a:srgbClr val="009A9A"/>
                </a:solidFill>
                <a:latin typeface="Arial MT"/>
                <a:cs typeface="Arial MT"/>
              </a:rPr>
              <a:t> </a:t>
            </a:r>
            <a:r>
              <a:rPr sz="1400" spc="-10" dirty="0">
                <a:solidFill>
                  <a:srgbClr val="009A9A"/>
                </a:solidFill>
                <a:latin typeface="Arial MT"/>
                <a:cs typeface="Arial MT"/>
              </a:rPr>
              <a:t>locally, </a:t>
            </a:r>
            <a:r>
              <a:rPr sz="1400" spc="-375" dirty="0">
                <a:solidFill>
                  <a:srgbClr val="009A9A"/>
                </a:solidFill>
                <a:latin typeface="Arial MT"/>
                <a:cs typeface="Arial MT"/>
              </a:rPr>
              <a:t> </a:t>
            </a:r>
            <a:r>
              <a:rPr sz="1400" spc="-10" dirty="0">
                <a:solidFill>
                  <a:srgbClr val="009A9A"/>
                </a:solidFill>
                <a:latin typeface="Arial MT"/>
                <a:cs typeface="Arial MT"/>
              </a:rPr>
              <a:t>possibly</a:t>
            </a:r>
            <a:r>
              <a:rPr sz="1400" spc="-5" dirty="0">
                <a:solidFill>
                  <a:srgbClr val="009A9A"/>
                </a:solidFill>
                <a:latin typeface="Arial MT"/>
                <a:cs typeface="Arial MT"/>
              </a:rPr>
              <a:t> </a:t>
            </a:r>
            <a:r>
              <a:rPr sz="1400" spc="-10" dirty="0">
                <a:solidFill>
                  <a:srgbClr val="009A9A"/>
                </a:solidFill>
                <a:latin typeface="Arial MT"/>
                <a:cs typeface="Arial MT"/>
              </a:rPr>
              <a:t>having</a:t>
            </a:r>
            <a:r>
              <a:rPr sz="1400" spc="-5" dirty="0">
                <a:solidFill>
                  <a:srgbClr val="009A9A"/>
                </a:solidFill>
                <a:latin typeface="Arial MT"/>
                <a:cs typeface="Arial MT"/>
              </a:rPr>
              <a:t> </a:t>
            </a:r>
            <a:r>
              <a:rPr sz="1400" spc="-10" dirty="0">
                <a:solidFill>
                  <a:srgbClr val="009A9A"/>
                </a:solidFill>
                <a:latin typeface="Arial MT"/>
                <a:cs typeface="Arial MT"/>
              </a:rPr>
              <a:t>states</a:t>
            </a:r>
            <a:r>
              <a:rPr sz="1400" spc="-5" dirty="0">
                <a:solidFill>
                  <a:srgbClr val="009A9A"/>
                </a:solidFill>
                <a:latin typeface="Arial MT"/>
                <a:cs typeface="Arial MT"/>
              </a:rPr>
              <a:t> </a:t>
            </a:r>
            <a:r>
              <a:rPr sz="1400" spc="-10" dirty="0">
                <a:solidFill>
                  <a:srgbClr val="009A9A"/>
                </a:solidFill>
                <a:latin typeface="Arial MT"/>
                <a:cs typeface="Arial MT"/>
              </a:rPr>
              <a:t>changed</a:t>
            </a:r>
            <a:endParaRPr sz="1400">
              <a:latin typeface="Arial MT"/>
              <a:cs typeface="Arial MT"/>
            </a:endParaRPr>
          </a:p>
          <a:p>
            <a:pPr marL="755015" marR="257175" lvl="1" indent="-285750">
              <a:lnSpc>
                <a:spcPct val="147300"/>
              </a:lnSpc>
              <a:spcBef>
                <a:spcPts val="455"/>
              </a:spcBef>
              <a:buClr>
                <a:srgbClr val="33659A"/>
              </a:buClr>
              <a:buSzPct val="66666"/>
              <a:buFont typeface="Wingdings"/>
              <a:buChar char=""/>
              <a:tabLst>
                <a:tab pos="755015" algn="l"/>
                <a:tab pos="755650" algn="l"/>
              </a:tabLst>
            </a:pPr>
            <a:r>
              <a:rPr sz="1800" spc="-5" dirty="0">
                <a:solidFill>
                  <a:srgbClr val="009A9A"/>
                </a:solidFill>
                <a:latin typeface="Arial MT"/>
                <a:cs typeface="Arial MT"/>
              </a:rPr>
              <a:t>Remote object </a:t>
            </a:r>
            <a:r>
              <a:rPr sz="1800" dirty="0">
                <a:solidFill>
                  <a:srgbClr val="009A9A"/>
                </a:solidFill>
                <a:latin typeface="Arial MT"/>
                <a:cs typeface="Arial MT"/>
              </a:rPr>
              <a:t>(</a:t>
            </a:r>
            <a:r>
              <a:rPr sz="1900" b="1" i="1" dirty="0">
                <a:solidFill>
                  <a:srgbClr val="009A9A"/>
                </a:solidFill>
                <a:latin typeface="Arial"/>
                <a:cs typeface="Arial"/>
              </a:rPr>
              <a:t>Shape</a:t>
            </a:r>
            <a:r>
              <a:rPr sz="1800" dirty="0">
                <a:solidFill>
                  <a:srgbClr val="009A9A"/>
                </a:solidFill>
                <a:latin typeface="Arial MT"/>
                <a:cs typeface="Arial MT"/>
              </a:rPr>
              <a:t>) </a:t>
            </a:r>
            <a:r>
              <a:rPr sz="1800" spc="-5" dirty="0">
                <a:solidFill>
                  <a:srgbClr val="009A9A"/>
                </a:solidFill>
                <a:latin typeface="Arial MT"/>
                <a:cs typeface="Arial MT"/>
              </a:rPr>
              <a:t>is passed by </a:t>
            </a:r>
            <a:r>
              <a:rPr sz="1800" dirty="0">
                <a:solidFill>
                  <a:srgbClr val="009A9A"/>
                </a:solidFill>
                <a:latin typeface="Arial MT"/>
                <a:cs typeface="Arial MT"/>
              </a:rPr>
              <a:t>reference (remote </a:t>
            </a:r>
            <a:r>
              <a:rPr sz="1800" spc="-5" dirty="0">
                <a:solidFill>
                  <a:srgbClr val="009A9A"/>
                </a:solidFill>
                <a:latin typeface="Arial MT"/>
                <a:cs typeface="Arial MT"/>
              </a:rPr>
              <a:t>object </a:t>
            </a:r>
            <a:r>
              <a:rPr sz="1800" dirty="0">
                <a:solidFill>
                  <a:srgbClr val="009A9A"/>
                </a:solidFill>
                <a:latin typeface="Arial MT"/>
                <a:cs typeface="Arial MT"/>
              </a:rPr>
              <a:t>reference), </a:t>
            </a:r>
            <a:r>
              <a:rPr sz="1800" spc="-490" dirty="0">
                <a:solidFill>
                  <a:srgbClr val="009A9A"/>
                </a:solidFill>
                <a:latin typeface="Arial MT"/>
                <a:cs typeface="Arial MT"/>
              </a:rPr>
              <a:t> </a:t>
            </a:r>
            <a:r>
              <a:rPr sz="1800" spc="-5" dirty="0">
                <a:solidFill>
                  <a:srgbClr val="009A9A"/>
                </a:solidFill>
                <a:latin typeface="Arial MT"/>
                <a:cs typeface="Arial MT"/>
              </a:rPr>
              <a:t>on</a:t>
            </a:r>
            <a:r>
              <a:rPr sz="1800" spc="-10" dirty="0">
                <a:solidFill>
                  <a:srgbClr val="009A9A"/>
                </a:solidFill>
                <a:latin typeface="Arial MT"/>
                <a:cs typeface="Arial MT"/>
              </a:rPr>
              <a:t> </a:t>
            </a:r>
            <a:r>
              <a:rPr sz="1800" spc="-5" dirty="0">
                <a:solidFill>
                  <a:srgbClr val="009A9A"/>
                </a:solidFill>
                <a:latin typeface="Arial MT"/>
                <a:cs typeface="Arial MT"/>
              </a:rPr>
              <a:t>which </a:t>
            </a:r>
            <a:r>
              <a:rPr sz="1800" dirty="0">
                <a:solidFill>
                  <a:srgbClr val="009A9A"/>
                </a:solidFill>
                <a:latin typeface="Arial MT"/>
                <a:cs typeface="Arial MT"/>
              </a:rPr>
              <a:t>remote</a:t>
            </a:r>
            <a:r>
              <a:rPr sz="1800" spc="-5" dirty="0">
                <a:solidFill>
                  <a:srgbClr val="009A9A"/>
                </a:solidFill>
                <a:latin typeface="Arial MT"/>
                <a:cs typeface="Arial MT"/>
              </a:rPr>
              <a:t> </a:t>
            </a:r>
            <a:r>
              <a:rPr sz="1800" dirty="0">
                <a:solidFill>
                  <a:srgbClr val="009A9A"/>
                </a:solidFill>
                <a:latin typeface="Arial MT"/>
                <a:cs typeface="Arial MT"/>
              </a:rPr>
              <a:t>methods</a:t>
            </a:r>
            <a:r>
              <a:rPr sz="1800" spc="-10" dirty="0">
                <a:solidFill>
                  <a:srgbClr val="009A9A"/>
                </a:solidFill>
                <a:latin typeface="Arial MT"/>
                <a:cs typeface="Arial MT"/>
              </a:rPr>
              <a:t> </a:t>
            </a:r>
            <a:r>
              <a:rPr sz="1800" dirty="0">
                <a:solidFill>
                  <a:srgbClr val="009A9A"/>
                </a:solidFill>
                <a:latin typeface="Arial MT"/>
                <a:cs typeface="Arial MT"/>
              </a:rPr>
              <a:t>can</a:t>
            </a:r>
            <a:r>
              <a:rPr sz="1800" spc="-5" dirty="0">
                <a:solidFill>
                  <a:srgbClr val="009A9A"/>
                </a:solidFill>
                <a:latin typeface="Arial MT"/>
                <a:cs typeface="Arial MT"/>
              </a:rPr>
              <a:t> be invoked</a:t>
            </a:r>
            <a:endParaRPr sz="1800">
              <a:latin typeface="Arial MT"/>
              <a:cs typeface="Arial MT"/>
            </a:endParaRPr>
          </a:p>
          <a:p>
            <a:pPr marL="1155065" marR="15875" lvl="2" indent="-228600">
              <a:lnSpc>
                <a:spcPct val="150400"/>
              </a:lnSpc>
              <a:spcBef>
                <a:spcPts val="430"/>
              </a:spcBef>
              <a:buClr>
                <a:srgbClr val="FF9A65"/>
              </a:buClr>
              <a:buSzPct val="62500"/>
              <a:buFont typeface="Wingdings"/>
              <a:buChar char=""/>
              <a:tabLst>
                <a:tab pos="1155700" algn="l"/>
              </a:tabLst>
            </a:pPr>
            <a:r>
              <a:rPr sz="1600" i="1" spc="-5" dirty="0">
                <a:solidFill>
                  <a:srgbClr val="009A9A"/>
                </a:solidFill>
                <a:latin typeface="Arial"/>
                <a:cs typeface="Arial"/>
              </a:rPr>
              <a:t>newShape</a:t>
            </a:r>
            <a:r>
              <a:rPr sz="1600" spc="-5" dirty="0">
                <a:solidFill>
                  <a:srgbClr val="009A9A"/>
                </a:solidFill>
                <a:latin typeface="Arial MT"/>
                <a:cs typeface="Arial MT"/>
              </a:rPr>
              <a:t>: client</a:t>
            </a:r>
            <a:r>
              <a:rPr sz="1600" dirty="0">
                <a:solidFill>
                  <a:srgbClr val="009A9A"/>
                </a:solidFill>
                <a:latin typeface="Arial MT"/>
                <a:cs typeface="Arial MT"/>
              </a:rPr>
              <a:t> </a:t>
            </a:r>
            <a:r>
              <a:rPr sz="1600" spc="-5" dirty="0">
                <a:solidFill>
                  <a:srgbClr val="009A9A"/>
                </a:solidFill>
                <a:latin typeface="Arial MT"/>
                <a:cs typeface="Arial MT"/>
              </a:rPr>
              <a:t>uses</a:t>
            </a:r>
            <a:r>
              <a:rPr sz="1600" dirty="0">
                <a:solidFill>
                  <a:srgbClr val="009A9A"/>
                </a:solidFill>
                <a:latin typeface="Arial MT"/>
                <a:cs typeface="Arial MT"/>
              </a:rPr>
              <a:t> the </a:t>
            </a:r>
            <a:r>
              <a:rPr sz="1600" spc="-5" dirty="0">
                <a:solidFill>
                  <a:srgbClr val="009A9A"/>
                </a:solidFill>
                <a:latin typeface="Arial MT"/>
                <a:cs typeface="Arial MT"/>
              </a:rPr>
              <a:t>remote</a:t>
            </a:r>
            <a:r>
              <a:rPr sz="1600" dirty="0">
                <a:solidFill>
                  <a:srgbClr val="009A9A"/>
                </a:solidFill>
                <a:latin typeface="Arial MT"/>
                <a:cs typeface="Arial MT"/>
              </a:rPr>
              <a:t> </a:t>
            </a:r>
            <a:r>
              <a:rPr sz="1600" spc="-5" dirty="0">
                <a:solidFill>
                  <a:srgbClr val="009A9A"/>
                </a:solidFill>
                <a:latin typeface="Arial MT"/>
                <a:cs typeface="Arial MT"/>
              </a:rPr>
              <a:t>object</a:t>
            </a:r>
            <a:r>
              <a:rPr sz="1600" dirty="0">
                <a:solidFill>
                  <a:srgbClr val="009A9A"/>
                </a:solidFill>
                <a:latin typeface="Arial MT"/>
                <a:cs typeface="Arial MT"/>
              </a:rPr>
              <a:t> reference for a remote </a:t>
            </a:r>
            <a:r>
              <a:rPr sz="1600" spc="-5" dirty="0">
                <a:solidFill>
                  <a:srgbClr val="009A9A"/>
                </a:solidFill>
                <a:latin typeface="Arial MT"/>
                <a:cs typeface="Arial MT"/>
              </a:rPr>
              <a:t>object of </a:t>
            </a:r>
            <a:r>
              <a:rPr sz="1600" dirty="0">
                <a:solidFill>
                  <a:srgbClr val="009A9A"/>
                </a:solidFill>
                <a:latin typeface="Arial MT"/>
                <a:cs typeface="Arial MT"/>
              </a:rPr>
              <a:t> </a:t>
            </a:r>
            <a:r>
              <a:rPr sz="1600" i="1" spc="-5" dirty="0">
                <a:solidFill>
                  <a:srgbClr val="009A9A"/>
                </a:solidFill>
                <a:latin typeface="Arial"/>
                <a:cs typeface="Arial"/>
              </a:rPr>
              <a:t>ShapeList</a:t>
            </a:r>
            <a:r>
              <a:rPr sz="1600" spc="-5" dirty="0">
                <a:solidFill>
                  <a:srgbClr val="009A9A"/>
                </a:solidFill>
                <a:latin typeface="Arial MT"/>
                <a:cs typeface="Arial MT"/>
              </a:rPr>
              <a:t>,</a:t>
            </a:r>
            <a:r>
              <a:rPr sz="1600" dirty="0">
                <a:solidFill>
                  <a:srgbClr val="009A9A"/>
                </a:solidFill>
                <a:latin typeface="Arial MT"/>
                <a:cs typeface="Arial MT"/>
              </a:rPr>
              <a:t> calls </a:t>
            </a:r>
            <a:r>
              <a:rPr sz="1600" spc="-5" dirty="0">
                <a:solidFill>
                  <a:srgbClr val="009A9A"/>
                </a:solidFill>
                <a:latin typeface="Arial MT"/>
                <a:cs typeface="Arial MT"/>
              </a:rPr>
              <a:t>its</a:t>
            </a:r>
            <a:r>
              <a:rPr sz="1600" dirty="0">
                <a:solidFill>
                  <a:srgbClr val="009A9A"/>
                </a:solidFill>
                <a:latin typeface="Arial MT"/>
                <a:cs typeface="Arial MT"/>
              </a:rPr>
              <a:t> method</a:t>
            </a:r>
            <a:r>
              <a:rPr sz="1600" spc="-5" dirty="0">
                <a:solidFill>
                  <a:srgbClr val="009A9A"/>
                </a:solidFill>
                <a:latin typeface="Arial MT"/>
                <a:cs typeface="Arial MT"/>
              </a:rPr>
              <a:t> </a:t>
            </a:r>
            <a:r>
              <a:rPr sz="1600" i="1" spc="-5" dirty="0">
                <a:solidFill>
                  <a:srgbClr val="009A9A"/>
                </a:solidFill>
                <a:latin typeface="Arial"/>
                <a:cs typeface="Arial"/>
              </a:rPr>
              <a:t>newShape</a:t>
            </a:r>
            <a:r>
              <a:rPr sz="1600" spc="-5" dirty="0">
                <a:solidFill>
                  <a:srgbClr val="009A9A"/>
                </a:solidFill>
                <a:latin typeface="Arial MT"/>
                <a:cs typeface="Arial MT"/>
              </a:rPr>
              <a:t>,</a:t>
            </a:r>
            <a:r>
              <a:rPr sz="1600" dirty="0">
                <a:solidFill>
                  <a:srgbClr val="009A9A"/>
                </a:solidFill>
                <a:latin typeface="Arial MT"/>
                <a:cs typeface="Arial MT"/>
              </a:rPr>
              <a:t> </a:t>
            </a:r>
            <a:r>
              <a:rPr sz="1600" spc="-5" dirty="0">
                <a:solidFill>
                  <a:srgbClr val="009A9A"/>
                </a:solidFill>
                <a:latin typeface="Arial MT"/>
                <a:cs typeface="Arial MT"/>
              </a:rPr>
              <a:t>passes</a:t>
            </a:r>
            <a:r>
              <a:rPr sz="1600" dirty="0">
                <a:solidFill>
                  <a:srgbClr val="009A9A"/>
                </a:solidFill>
                <a:latin typeface="Arial MT"/>
                <a:cs typeface="Arial MT"/>
              </a:rPr>
              <a:t> to </a:t>
            </a:r>
            <a:r>
              <a:rPr sz="1600" spc="-5" dirty="0">
                <a:solidFill>
                  <a:srgbClr val="009A9A"/>
                </a:solidFill>
                <a:latin typeface="Arial MT"/>
                <a:cs typeface="Arial MT"/>
              </a:rPr>
              <a:t>it</a:t>
            </a:r>
            <a:r>
              <a:rPr sz="1600" dirty="0">
                <a:solidFill>
                  <a:srgbClr val="009A9A"/>
                </a:solidFill>
                <a:latin typeface="Arial MT"/>
                <a:cs typeface="Arial MT"/>
              </a:rPr>
              <a:t> a </a:t>
            </a:r>
            <a:r>
              <a:rPr sz="1600" i="1" spc="-5" dirty="0">
                <a:solidFill>
                  <a:srgbClr val="009A9A"/>
                </a:solidFill>
                <a:latin typeface="Arial"/>
                <a:cs typeface="Arial"/>
              </a:rPr>
              <a:t>GraphicObject</a:t>
            </a:r>
            <a:r>
              <a:rPr sz="1600" i="1" dirty="0">
                <a:solidFill>
                  <a:srgbClr val="009A9A"/>
                </a:solidFill>
                <a:latin typeface="Arial"/>
                <a:cs typeface="Arial"/>
              </a:rPr>
              <a:t> </a:t>
            </a:r>
            <a:r>
              <a:rPr sz="1600" spc="-5" dirty="0">
                <a:solidFill>
                  <a:srgbClr val="009A9A"/>
                </a:solidFill>
                <a:latin typeface="Arial MT"/>
                <a:cs typeface="Arial MT"/>
              </a:rPr>
              <a:t>instance,</a:t>
            </a:r>
            <a:r>
              <a:rPr sz="1600" dirty="0">
                <a:solidFill>
                  <a:srgbClr val="009A9A"/>
                </a:solidFill>
                <a:latin typeface="Arial MT"/>
                <a:cs typeface="Arial MT"/>
              </a:rPr>
              <a:t> </a:t>
            </a:r>
            <a:r>
              <a:rPr sz="1600" spc="-5" dirty="0">
                <a:solidFill>
                  <a:srgbClr val="009A9A"/>
                </a:solidFill>
                <a:latin typeface="Arial MT"/>
                <a:cs typeface="Arial MT"/>
              </a:rPr>
              <a:t>the </a:t>
            </a:r>
            <a:r>
              <a:rPr sz="1600" spc="-430" dirty="0">
                <a:solidFill>
                  <a:srgbClr val="009A9A"/>
                </a:solidFill>
                <a:latin typeface="Arial MT"/>
                <a:cs typeface="Arial MT"/>
              </a:rPr>
              <a:t> </a:t>
            </a:r>
            <a:r>
              <a:rPr sz="1600" spc="-5" dirty="0">
                <a:solidFill>
                  <a:srgbClr val="009A9A"/>
                </a:solidFill>
                <a:latin typeface="Arial MT"/>
                <a:cs typeface="Arial MT"/>
              </a:rPr>
              <a:t>server</a:t>
            </a:r>
            <a:r>
              <a:rPr sz="1600" dirty="0">
                <a:solidFill>
                  <a:srgbClr val="009A9A"/>
                </a:solidFill>
                <a:latin typeface="Arial MT"/>
                <a:cs typeface="Arial MT"/>
              </a:rPr>
              <a:t> </a:t>
            </a:r>
            <a:r>
              <a:rPr sz="1600" spc="-5" dirty="0">
                <a:solidFill>
                  <a:srgbClr val="009A9A"/>
                </a:solidFill>
                <a:latin typeface="Arial MT"/>
                <a:cs typeface="Arial MT"/>
              </a:rPr>
              <a:t>makes</a:t>
            </a:r>
            <a:r>
              <a:rPr sz="1600" dirty="0">
                <a:solidFill>
                  <a:srgbClr val="009A9A"/>
                </a:solidFill>
                <a:latin typeface="Arial MT"/>
                <a:cs typeface="Arial MT"/>
              </a:rPr>
              <a:t> a</a:t>
            </a:r>
            <a:r>
              <a:rPr sz="1600" spc="5" dirty="0">
                <a:solidFill>
                  <a:srgbClr val="009A9A"/>
                </a:solidFill>
                <a:latin typeface="Arial MT"/>
                <a:cs typeface="Arial MT"/>
              </a:rPr>
              <a:t> </a:t>
            </a:r>
            <a:r>
              <a:rPr sz="1600" spc="-5" dirty="0">
                <a:solidFill>
                  <a:srgbClr val="009A9A"/>
                </a:solidFill>
                <a:latin typeface="Arial MT"/>
                <a:cs typeface="Arial MT"/>
              </a:rPr>
              <a:t>remote</a:t>
            </a:r>
            <a:r>
              <a:rPr sz="1600" dirty="0">
                <a:solidFill>
                  <a:srgbClr val="009A9A"/>
                </a:solidFill>
                <a:latin typeface="Arial MT"/>
                <a:cs typeface="Arial MT"/>
              </a:rPr>
              <a:t> </a:t>
            </a:r>
            <a:r>
              <a:rPr sz="1600" spc="-5" dirty="0">
                <a:solidFill>
                  <a:srgbClr val="009A9A"/>
                </a:solidFill>
                <a:latin typeface="Arial MT"/>
                <a:cs typeface="Arial MT"/>
              </a:rPr>
              <a:t>object</a:t>
            </a:r>
            <a:r>
              <a:rPr sz="1600" spc="5" dirty="0">
                <a:solidFill>
                  <a:srgbClr val="009A9A"/>
                </a:solidFill>
                <a:latin typeface="Arial MT"/>
                <a:cs typeface="Arial MT"/>
              </a:rPr>
              <a:t> </a:t>
            </a:r>
            <a:r>
              <a:rPr sz="1600" spc="-5" dirty="0">
                <a:solidFill>
                  <a:srgbClr val="009A9A"/>
                </a:solidFill>
                <a:latin typeface="Arial MT"/>
                <a:cs typeface="Arial MT"/>
              </a:rPr>
              <a:t>of</a:t>
            </a:r>
            <a:r>
              <a:rPr sz="1600" dirty="0">
                <a:solidFill>
                  <a:srgbClr val="009A9A"/>
                </a:solidFill>
                <a:latin typeface="Arial MT"/>
                <a:cs typeface="Arial MT"/>
              </a:rPr>
              <a:t> type</a:t>
            </a:r>
            <a:r>
              <a:rPr sz="1600" spc="-10" dirty="0">
                <a:solidFill>
                  <a:srgbClr val="009A9A"/>
                </a:solidFill>
                <a:latin typeface="Arial MT"/>
                <a:cs typeface="Arial MT"/>
              </a:rPr>
              <a:t> </a:t>
            </a:r>
            <a:r>
              <a:rPr sz="1600" i="1" spc="-5" dirty="0">
                <a:solidFill>
                  <a:srgbClr val="009A9A"/>
                </a:solidFill>
                <a:latin typeface="Arial"/>
                <a:cs typeface="Arial"/>
              </a:rPr>
              <a:t>Shape</a:t>
            </a:r>
            <a:r>
              <a:rPr sz="1600" i="1" dirty="0">
                <a:solidFill>
                  <a:srgbClr val="009A9A"/>
                </a:solidFill>
                <a:latin typeface="Arial"/>
                <a:cs typeface="Arial"/>
              </a:rPr>
              <a:t> </a:t>
            </a:r>
            <a:r>
              <a:rPr sz="1600" spc="-5" dirty="0">
                <a:solidFill>
                  <a:srgbClr val="009A9A"/>
                </a:solidFill>
                <a:latin typeface="Arial MT"/>
                <a:cs typeface="Arial MT"/>
              </a:rPr>
              <a:t>containing</a:t>
            </a:r>
            <a:r>
              <a:rPr sz="1600" dirty="0">
                <a:solidFill>
                  <a:srgbClr val="009A9A"/>
                </a:solidFill>
                <a:latin typeface="Arial MT"/>
                <a:cs typeface="Arial MT"/>
              </a:rPr>
              <a:t> </a:t>
            </a:r>
            <a:r>
              <a:rPr sz="1600" spc="-5" dirty="0">
                <a:solidFill>
                  <a:srgbClr val="009A9A"/>
                </a:solidFill>
                <a:latin typeface="Arial MT"/>
                <a:cs typeface="Arial MT"/>
              </a:rPr>
              <a:t>the</a:t>
            </a:r>
            <a:r>
              <a:rPr sz="1600" spc="5" dirty="0">
                <a:solidFill>
                  <a:srgbClr val="009A9A"/>
                </a:solidFill>
                <a:latin typeface="Arial MT"/>
                <a:cs typeface="Arial MT"/>
              </a:rPr>
              <a:t> </a:t>
            </a:r>
            <a:r>
              <a:rPr sz="1600" spc="-5" dirty="0">
                <a:solidFill>
                  <a:srgbClr val="009A9A"/>
                </a:solidFill>
                <a:latin typeface="Arial MT"/>
                <a:cs typeface="Arial MT"/>
              </a:rPr>
              <a:t>state</a:t>
            </a:r>
            <a:r>
              <a:rPr sz="1600" dirty="0">
                <a:solidFill>
                  <a:srgbClr val="009A9A"/>
                </a:solidFill>
                <a:latin typeface="Arial MT"/>
                <a:cs typeface="Arial MT"/>
              </a:rPr>
              <a:t> </a:t>
            </a:r>
            <a:r>
              <a:rPr sz="1600" spc="-5" dirty="0">
                <a:solidFill>
                  <a:srgbClr val="009A9A"/>
                </a:solidFill>
                <a:latin typeface="Arial MT"/>
                <a:cs typeface="Arial MT"/>
              </a:rPr>
              <a:t>of</a:t>
            </a:r>
            <a:r>
              <a:rPr sz="1600" dirty="0">
                <a:solidFill>
                  <a:srgbClr val="009A9A"/>
                </a:solidFill>
                <a:latin typeface="Arial MT"/>
                <a:cs typeface="Arial MT"/>
              </a:rPr>
              <a:t> </a:t>
            </a:r>
            <a:r>
              <a:rPr sz="1600" spc="-5" dirty="0">
                <a:solidFill>
                  <a:srgbClr val="009A9A"/>
                </a:solidFill>
                <a:latin typeface="Arial MT"/>
                <a:cs typeface="Arial MT"/>
              </a:rPr>
              <a:t>the</a:t>
            </a:r>
            <a:r>
              <a:rPr sz="1600" spc="5" dirty="0">
                <a:solidFill>
                  <a:srgbClr val="009A9A"/>
                </a:solidFill>
                <a:latin typeface="Arial MT"/>
                <a:cs typeface="Arial MT"/>
              </a:rPr>
              <a:t> </a:t>
            </a:r>
            <a:r>
              <a:rPr sz="1600" spc="-5" dirty="0">
                <a:solidFill>
                  <a:srgbClr val="009A9A"/>
                </a:solidFill>
                <a:latin typeface="Arial MT"/>
                <a:cs typeface="Arial MT"/>
              </a:rPr>
              <a:t>graphical </a:t>
            </a:r>
            <a:r>
              <a:rPr sz="1600" dirty="0">
                <a:solidFill>
                  <a:srgbClr val="009A9A"/>
                </a:solidFill>
                <a:latin typeface="Arial MT"/>
                <a:cs typeface="Arial MT"/>
              </a:rPr>
              <a:t> </a:t>
            </a:r>
            <a:r>
              <a:rPr sz="1600" spc="-5" dirty="0">
                <a:solidFill>
                  <a:srgbClr val="009A9A"/>
                </a:solidFill>
                <a:latin typeface="Arial MT"/>
                <a:cs typeface="Arial MT"/>
              </a:rPr>
              <a:t>object and return </a:t>
            </a:r>
            <a:r>
              <a:rPr sz="1600" dirty="0">
                <a:solidFill>
                  <a:srgbClr val="009A9A"/>
                </a:solidFill>
                <a:latin typeface="Arial MT"/>
                <a:cs typeface="Arial MT"/>
              </a:rPr>
              <a:t>a</a:t>
            </a:r>
            <a:r>
              <a:rPr sz="1600" spc="-5" dirty="0">
                <a:solidFill>
                  <a:srgbClr val="009A9A"/>
                </a:solidFill>
                <a:latin typeface="Arial MT"/>
                <a:cs typeface="Arial MT"/>
              </a:rPr>
              <a:t> remote object</a:t>
            </a:r>
            <a:r>
              <a:rPr sz="1600" dirty="0">
                <a:solidFill>
                  <a:srgbClr val="009A9A"/>
                </a:solidFill>
                <a:latin typeface="Arial MT"/>
                <a:cs typeface="Arial MT"/>
              </a:rPr>
              <a:t> </a:t>
            </a:r>
            <a:r>
              <a:rPr sz="1600" spc="-5" dirty="0">
                <a:solidFill>
                  <a:srgbClr val="009A9A"/>
                </a:solidFill>
                <a:latin typeface="Arial MT"/>
                <a:cs typeface="Arial MT"/>
              </a:rPr>
              <a:t>reference</a:t>
            </a:r>
            <a:r>
              <a:rPr sz="1600" dirty="0">
                <a:solidFill>
                  <a:srgbClr val="009A9A"/>
                </a:solidFill>
                <a:latin typeface="Arial MT"/>
                <a:cs typeface="Arial MT"/>
              </a:rPr>
              <a:t> to </a:t>
            </a:r>
            <a:r>
              <a:rPr sz="1600" spc="-5" dirty="0">
                <a:solidFill>
                  <a:srgbClr val="009A9A"/>
                </a:solidFill>
                <a:latin typeface="Arial MT"/>
                <a:cs typeface="Arial MT"/>
              </a:rPr>
              <a:t>it… </a:t>
            </a:r>
            <a:r>
              <a:rPr sz="1600" dirty="0">
                <a:solidFill>
                  <a:srgbClr val="009A9A"/>
                </a:solidFill>
                <a:latin typeface="Arial MT"/>
                <a:cs typeface="Arial MT"/>
              </a:rPr>
              <a:t>so that …</a:t>
            </a:r>
            <a:endParaRPr sz="1600">
              <a:latin typeface="Arial MT"/>
              <a:cs typeface="Arial MT"/>
            </a:endParaRPr>
          </a:p>
        </p:txBody>
      </p:sp>
    </p:spTree>
    <p:extLst>
      <p:ext uri="{BB962C8B-B14F-4D97-AF65-F5344CB8AC3E}">
        <p14:creationId xmlns:p14="http://schemas.microsoft.com/office/powerpoint/2010/main" val="2809554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lang="en-US" spc="-5" smtClean="0"/>
              <a:pPr marL="38100">
                <a:lnSpc>
                  <a:spcPts val="1645"/>
                </a:lnSpc>
              </a:pPr>
              <a:t>26</a:t>
            </a:fld>
            <a:endParaRPr lang="en-US"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a:t>Case study: </a:t>
            </a:r>
            <a:r>
              <a:rPr lang="en-US" spc="-405"/>
              <a:t>Jav</a:t>
            </a:r>
            <a:r>
              <a:rPr lang="en-US" spc="-400"/>
              <a:t>a</a:t>
            </a:r>
            <a:r>
              <a:rPr lang="en-US" spc="-204"/>
              <a:t> </a:t>
            </a:r>
            <a:r>
              <a:rPr lang="en-US" spc="-445"/>
              <a:t>RMI</a:t>
            </a:r>
            <a:endParaRPr lang="en-US" spc="-445" dirty="0"/>
          </a:p>
        </p:txBody>
      </p:sp>
      <p:sp>
        <p:nvSpPr>
          <p:cNvPr id="3" name="object 3"/>
          <p:cNvSpPr txBox="1"/>
          <p:nvPr/>
        </p:nvSpPr>
        <p:spPr>
          <a:xfrm>
            <a:off x="1755902" y="1235161"/>
            <a:ext cx="8332470" cy="4507230"/>
          </a:xfrm>
          <a:prstGeom prst="rect">
            <a:avLst/>
          </a:prstGeom>
        </p:spPr>
        <p:txBody>
          <a:bodyPr vert="horz" wrap="square" lIns="0" tIns="12700" rIns="0" bIns="0" rtlCol="0">
            <a:spAutoFit/>
          </a:bodyPr>
          <a:lstStyle/>
          <a:p>
            <a:pPr marL="355600" marR="784860" indent="-342900">
              <a:lnSpc>
                <a:spcPct val="119700"/>
              </a:lnSpc>
              <a:spcBef>
                <a:spcPts val="100"/>
              </a:spcBef>
              <a:buClr>
                <a:srgbClr val="FF9A65"/>
              </a:buClr>
              <a:buSzPct val="60000"/>
              <a:buFont typeface="Wingdings"/>
              <a:buChar char=""/>
              <a:tabLst>
                <a:tab pos="354965" algn="l"/>
                <a:tab pos="355600" algn="l"/>
              </a:tabLst>
            </a:pPr>
            <a:r>
              <a:rPr lang="en-US" sz="2000" spc="-5">
                <a:solidFill>
                  <a:srgbClr val="009A9A"/>
                </a:solidFill>
                <a:latin typeface="Arial MT"/>
                <a:cs typeface="Arial MT"/>
              </a:rPr>
              <a:t>Downloading</a:t>
            </a:r>
            <a:r>
              <a:rPr lang="en-US" sz="2000" spc="10">
                <a:solidFill>
                  <a:srgbClr val="009A9A"/>
                </a:solidFill>
                <a:latin typeface="Arial MT"/>
                <a:cs typeface="Arial MT"/>
              </a:rPr>
              <a:t> </a:t>
            </a:r>
            <a:r>
              <a:rPr lang="en-US" sz="2000" spc="-10">
                <a:solidFill>
                  <a:srgbClr val="009A9A"/>
                </a:solidFill>
                <a:latin typeface="Arial MT"/>
                <a:cs typeface="Arial MT"/>
              </a:rPr>
              <a:t>of</a:t>
            </a:r>
            <a:r>
              <a:rPr lang="en-US" sz="2000" spc="5">
                <a:solidFill>
                  <a:srgbClr val="009A9A"/>
                </a:solidFill>
                <a:latin typeface="Arial MT"/>
                <a:cs typeface="Arial MT"/>
              </a:rPr>
              <a:t> </a:t>
            </a:r>
            <a:r>
              <a:rPr lang="en-US" sz="2000" spc="-5">
                <a:solidFill>
                  <a:srgbClr val="009A9A"/>
                </a:solidFill>
                <a:latin typeface="Arial MT"/>
                <a:cs typeface="Arial MT"/>
              </a:rPr>
              <a:t>classes:</a:t>
            </a:r>
            <a:r>
              <a:rPr lang="en-US" sz="2000" spc="10">
                <a:solidFill>
                  <a:srgbClr val="009A9A"/>
                </a:solidFill>
                <a:latin typeface="Arial MT"/>
                <a:cs typeface="Arial MT"/>
              </a:rPr>
              <a:t> </a:t>
            </a:r>
            <a:r>
              <a:rPr lang="en-US" sz="2000" spc="-5">
                <a:solidFill>
                  <a:srgbClr val="009A9A"/>
                </a:solidFill>
                <a:latin typeface="Arial MT"/>
                <a:cs typeface="Arial MT"/>
              </a:rPr>
              <a:t>Java</a:t>
            </a:r>
            <a:r>
              <a:rPr lang="en-US" sz="2000" spc="10">
                <a:solidFill>
                  <a:srgbClr val="009A9A"/>
                </a:solidFill>
                <a:latin typeface="Arial MT"/>
                <a:cs typeface="Arial MT"/>
              </a:rPr>
              <a:t> </a:t>
            </a:r>
            <a:r>
              <a:rPr lang="en-US" sz="2000" spc="-5">
                <a:solidFill>
                  <a:srgbClr val="009A9A"/>
                </a:solidFill>
                <a:latin typeface="Arial MT"/>
                <a:cs typeface="Arial MT"/>
              </a:rPr>
              <a:t>is</a:t>
            </a:r>
            <a:r>
              <a:rPr lang="en-US" sz="2000" spc="15">
                <a:solidFill>
                  <a:srgbClr val="009A9A"/>
                </a:solidFill>
                <a:latin typeface="Arial MT"/>
                <a:cs typeface="Arial MT"/>
              </a:rPr>
              <a:t> </a:t>
            </a:r>
            <a:r>
              <a:rPr lang="en-US" sz="2000" spc="-10">
                <a:solidFill>
                  <a:srgbClr val="009A9A"/>
                </a:solidFill>
                <a:latin typeface="Arial MT"/>
                <a:cs typeface="Arial MT"/>
              </a:rPr>
              <a:t>designed</a:t>
            </a:r>
            <a:r>
              <a:rPr lang="en-US" sz="2000" spc="5">
                <a:solidFill>
                  <a:srgbClr val="009A9A"/>
                </a:solidFill>
                <a:latin typeface="Arial MT"/>
                <a:cs typeface="Arial MT"/>
              </a:rPr>
              <a:t> </a:t>
            </a:r>
            <a:r>
              <a:rPr lang="en-US" sz="2000" spc="-5">
                <a:solidFill>
                  <a:srgbClr val="009A9A"/>
                </a:solidFill>
                <a:latin typeface="Arial MT"/>
                <a:cs typeface="Arial MT"/>
              </a:rPr>
              <a:t>to</a:t>
            </a:r>
            <a:r>
              <a:rPr lang="en-US" sz="2000" spc="10">
                <a:solidFill>
                  <a:srgbClr val="009A9A"/>
                </a:solidFill>
                <a:latin typeface="Arial MT"/>
                <a:cs typeface="Arial MT"/>
              </a:rPr>
              <a:t> </a:t>
            </a:r>
            <a:r>
              <a:rPr lang="en-US" sz="2000" spc="-5">
                <a:solidFill>
                  <a:srgbClr val="009A9A"/>
                </a:solidFill>
                <a:latin typeface="Arial MT"/>
                <a:cs typeface="Arial MT"/>
              </a:rPr>
              <a:t>allow</a:t>
            </a:r>
            <a:r>
              <a:rPr lang="en-US" sz="2000" spc="5">
                <a:solidFill>
                  <a:srgbClr val="009A9A"/>
                </a:solidFill>
                <a:latin typeface="Arial MT"/>
                <a:cs typeface="Arial MT"/>
              </a:rPr>
              <a:t> </a:t>
            </a:r>
            <a:r>
              <a:rPr lang="en-US" sz="2000" spc="-5">
                <a:solidFill>
                  <a:srgbClr val="009A9A"/>
                </a:solidFill>
                <a:latin typeface="Arial MT"/>
                <a:cs typeface="Arial MT"/>
              </a:rPr>
              <a:t>classes</a:t>
            </a:r>
            <a:r>
              <a:rPr lang="en-US" sz="2000" spc="5">
                <a:solidFill>
                  <a:srgbClr val="009A9A"/>
                </a:solidFill>
                <a:latin typeface="Arial MT"/>
                <a:cs typeface="Arial MT"/>
              </a:rPr>
              <a:t> </a:t>
            </a:r>
            <a:r>
              <a:rPr lang="en-US" sz="2000" spc="-5">
                <a:solidFill>
                  <a:srgbClr val="009A9A"/>
                </a:solidFill>
                <a:latin typeface="Arial MT"/>
                <a:cs typeface="Arial MT"/>
              </a:rPr>
              <a:t>to</a:t>
            </a:r>
            <a:r>
              <a:rPr lang="en-US" sz="2000" spc="10">
                <a:solidFill>
                  <a:srgbClr val="009A9A"/>
                </a:solidFill>
                <a:latin typeface="Arial MT"/>
                <a:cs typeface="Arial MT"/>
              </a:rPr>
              <a:t> </a:t>
            </a:r>
            <a:r>
              <a:rPr lang="en-US" sz="2000" spc="-10">
                <a:solidFill>
                  <a:srgbClr val="009A9A"/>
                </a:solidFill>
                <a:latin typeface="Arial MT"/>
                <a:cs typeface="Arial MT"/>
              </a:rPr>
              <a:t>be </a:t>
            </a:r>
            <a:r>
              <a:rPr lang="en-US" sz="2000" spc="-540">
                <a:solidFill>
                  <a:srgbClr val="009A9A"/>
                </a:solidFill>
                <a:latin typeface="Arial MT"/>
                <a:cs typeface="Arial MT"/>
              </a:rPr>
              <a:t> </a:t>
            </a:r>
            <a:r>
              <a:rPr lang="en-US" sz="2000" spc="-10">
                <a:solidFill>
                  <a:srgbClr val="009A9A"/>
                </a:solidFill>
                <a:latin typeface="Arial MT"/>
                <a:cs typeface="Arial MT"/>
              </a:rPr>
              <a:t>downloaded</a:t>
            </a:r>
            <a:r>
              <a:rPr lang="en-US" sz="2000">
                <a:solidFill>
                  <a:srgbClr val="009A9A"/>
                </a:solidFill>
                <a:latin typeface="Arial MT"/>
                <a:cs typeface="Arial MT"/>
              </a:rPr>
              <a:t> </a:t>
            </a:r>
            <a:r>
              <a:rPr lang="en-US" sz="2000" spc="-5">
                <a:solidFill>
                  <a:srgbClr val="009A9A"/>
                </a:solidFill>
                <a:latin typeface="Arial MT"/>
                <a:cs typeface="Arial MT"/>
              </a:rPr>
              <a:t>from</a:t>
            </a:r>
            <a:r>
              <a:rPr lang="en-US" sz="2000">
                <a:solidFill>
                  <a:srgbClr val="009A9A"/>
                </a:solidFill>
                <a:latin typeface="Arial MT"/>
                <a:cs typeface="Arial MT"/>
              </a:rPr>
              <a:t> </a:t>
            </a:r>
            <a:r>
              <a:rPr lang="en-US" sz="2000" spc="-5">
                <a:solidFill>
                  <a:srgbClr val="009A9A"/>
                </a:solidFill>
                <a:latin typeface="Arial MT"/>
                <a:cs typeface="Arial MT"/>
              </a:rPr>
              <a:t>one</a:t>
            </a:r>
            <a:r>
              <a:rPr lang="en-US" sz="2000">
                <a:solidFill>
                  <a:srgbClr val="009A9A"/>
                </a:solidFill>
                <a:latin typeface="Arial MT"/>
                <a:cs typeface="Arial MT"/>
              </a:rPr>
              <a:t> </a:t>
            </a:r>
            <a:r>
              <a:rPr lang="en-US" sz="2000" spc="-5">
                <a:solidFill>
                  <a:srgbClr val="009A9A"/>
                </a:solidFill>
                <a:latin typeface="Arial MT"/>
                <a:cs typeface="Arial MT"/>
              </a:rPr>
              <a:t>virtual</a:t>
            </a:r>
            <a:r>
              <a:rPr lang="en-US" sz="2000">
                <a:solidFill>
                  <a:srgbClr val="009A9A"/>
                </a:solidFill>
                <a:latin typeface="Arial MT"/>
                <a:cs typeface="Arial MT"/>
              </a:rPr>
              <a:t> </a:t>
            </a:r>
            <a:r>
              <a:rPr lang="en-US" sz="2000" spc="-10">
                <a:solidFill>
                  <a:srgbClr val="009A9A"/>
                </a:solidFill>
                <a:latin typeface="Arial MT"/>
                <a:cs typeface="Arial MT"/>
              </a:rPr>
              <a:t>machine</a:t>
            </a:r>
            <a:r>
              <a:rPr lang="en-US" sz="2000">
                <a:solidFill>
                  <a:srgbClr val="009A9A"/>
                </a:solidFill>
                <a:latin typeface="Arial MT"/>
                <a:cs typeface="Arial MT"/>
              </a:rPr>
              <a:t> </a:t>
            </a:r>
            <a:r>
              <a:rPr lang="en-US" sz="2000" spc="-5">
                <a:solidFill>
                  <a:srgbClr val="009A9A"/>
                </a:solidFill>
                <a:latin typeface="Arial MT"/>
                <a:cs typeface="Arial MT"/>
              </a:rPr>
              <a:t>to</a:t>
            </a:r>
            <a:r>
              <a:rPr lang="en-US" sz="2000" spc="5">
                <a:solidFill>
                  <a:srgbClr val="009A9A"/>
                </a:solidFill>
                <a:latin typeface="Arial MT"/>
                <a:cs typeface="Arial MT"/>
              </a:rPr>
              <a:t> </a:t>
            </a:r>
            <a:r>
              <a:rPr lang="en-US" sz="2000" spc="-10">
                <a:solidFill>
                  <a:srgbClr val="009A9A"/>
                </a:solidFill>
                <a:latin typeface="Arial MT"/>
                <a:cs typeface="Arial MT"/>
              </a:rPr>
              <a:t>another</a:t>
            </a:r>
            <a:endParaRPr lang="en-US" sz="2000">
              <a:latin typeface="Arial MT"/>
              <a:cs typeface="Arial MT"/>
            </a:endParaRPr>
          </a:p>
          <a:p>
            <a:pPr marL="755650" marR="41275" lvl="1" indent="-285750">
              <a:lnSpc>
                <a:spcPct val="120300"/>
              </a:lnSpc>
              <a:spcBef>
                <a:spcPts val="440"/>
              </a:spcBef>
              <a:buClr>
                <a:srgbClr val="33659A"/>
              </a:buClr>
              <a:buSzPct val="66666"/>
              <a:buFont typeface="Wingdings"/>
              <a:buChar char=""/>
              <a:tabLst>
                <a:tab pos="755015" algn="l"/>
                <a:tab pos="755650" algn="l"/>
              </a:tabLst>
            </a:pPr>
            <a:r>
              <a:rPr lang="en-US" sz="1800" spc="-5">
                <a:solidFill>
                  <a:srgbClr val="009A9A"/>
                </a:solidFill>
                <a:latin typeface="Arial MT"/>
                <a:cs typeface="Arial MT"/>
              </a:rPr>
              <a:t>Non-remote object: passed by value. </a:t>
            </a:r>
            <a:r>
              <a:rPr lang="en-US" sz="1800">
                <a:solidFill>
                  <a:srgbClr val="009A9A"/>
                </a:solidFill>
                <a:latin typeface="Arial MT"/>
                <a:cs typeface="Arial MT"/>
              </a:rPr>
              <a:t>If the </a:t>
            </a:r>
            <a:r>
              <a:rPr lang="en-US" sz="1800" spc="-5">
                <a:solidFill>
                  <a:srgbClr val="009A9A"/>
                </a:solidFill>
                <a:latin typeface="Arial MT"/>
                <a:cs typeface="Arial MT"/>
              </a:rPr>
              <a:t>recipient does not already have </a:t>
            </a:r>
            <a:r>
              <a:rPr lang="en-US" sz="1800" spc="-490">
                <a:solidFill>
                  <a:srgbClr val="009A9A"/>
                </a:solidFill>
                <a:latin typeface="Arial MT"/>
                <a:cs typeface="Arial MT"/>
              </a:rPr>
              <a:t> </a:t>
            </a:r>
            <a:r>
              <a:rPr lang="en-US" sz="1800">
                <a:solidFill>
                  <a:srgbClr val="009A9A"/>
                </a:solidFill>
                <a:latin typeface="Arial MT"/>
                <a:cs typeface="Arial MT"/>
              </a:rPr>
              <a:t>the</a:t>
            </a:r>
            <a:r>
              <a:rPr lang="en-US" sz="1800" spc="-10">
                <a:solidFill>
                  <a:srgbClr val="009A9A"/>
                </a:solidFill>
                <a:latin typeface="Arial MT"/>
                <a:cs typeface="Arial MT"/>
              </a:rPr>
              <a:t> </a:t>
            </a:r>
            <a:r>
              <a:rPr lang="en-US" sz="1800" spc="-5">
                <a:solidFill>
                  <a:srgbClr val="009A9A"/>
                </a:solidFill>
                <a:latin typeface="Arial MT"/>
                <a:cs typeface="Arial MT"/>
              </a:rPr>
              <a:t>class of </a:t>
            </a:r>
            <a:r>
              <a:rPr lang="en-US" sz="1800">
                <a:solidFill>
                  <a:srgbClr val="009A9A"/>
                </a:solidFill>
                <a:latin typeface="Arial MT"/>
                <a:cs typeface="Arial MT"/>
              </a:rPr>
              <a:t>the</a:t>
            </a:r>
            <a:r>
              <a:rPr lang="en-US" sz="1800" spc="-10">
                <a:solidFill>
                  <a:srgbClr val="009A9A"/>
                </a:solidFill>
                <a:latin typeface="Arial MT"/>
                <a:cs typeface="Arial MT"/>
              </a:rPr>
              <a:t> </a:t>
            </a:r>
            <a:r>
              <a:rPr lang="en-US" sz="1800" spc="-5">
                <a:solidFill>
                  <a:srgbClr val="009A9A"/>
                </a:solidFill>
                <a:latin typeface="Arial MT"/>
                <a:cs typeface="Arial MT"/>
              </a:rPr>
              <a:t>object, its code</a:t>
            </a:r>
            <a:r>
              <a:rPr lang="en-US" sz="1800" spc="-10">
                <a:solidFill>
                  <a:srgbClr val="009A9A"/>
                </a:solidFill>
                <a:latin typeface="Arial MT"/>
                <a:cs typeface="Arial MT"/>
              </a:rPr>
              <a:t> </a:t>
            </a:r>
            <a:r>
              <a:rPr lang="en-US" sz="1800" spc="-5">
                <a:solidFill>
                  <a:srgbClr val="009A9A"/>
                </a:solidFill>
                <a:latin typeface="Arial MT"/>
                <a:cs typeface="Arial MT"/>
              </a:rPr>
              <a:t>is downloaded automatically</a:t>
            </a:r>
            <a:endParaRPr lang="en-US" sz="1800">
              <a:latin typeface="Arial MT"/>
              <a:cs typeface="Arial MT"/>
            </a:endParaRPr>
          </a:p>
          <a:p>
            <a:pPr marL="755650" marR="27305" lvl="1" indent="-285750">
              <a:lnSpc>
                <a:spcPct val="120300"/>
              </a:lnSpc>
              <a:spcBef>
                <a:spcPts val="445"/>
              </a:spcBef>
              <a:buClr>
                <a:srgbClr val="33659A"/>
              </a:buClr>
              <a:buSzPct val="66666"/>
              <a:buFont typeface="Wingdings"/>
              <a:buChar char=""/>
              <a:tabLst>
                <a:tab pos="755015" algn="l"/>
                <a:tab pos="755650" algn="l"/>
              </a:tabLst>
            </a:pPr>
            <a:r>
              <a:rPr lang="en-US" sz="1800" spc="-5">
                <a:solidFill>
                  <a:srgbClr val="009A9A"/>
                </a:solidFill>
                <a:latin typeface="Arial MT"/>
                <a:cs typeface="Arial MT"/>
              </a:rPr>
              <a:t>Remote object: passed by reference. </a:t>
            </a:r>
            <a:r>
              <a:rPr lang="en-US" sz="1800">
                <a:solidFill>
                  <a:srgbClr val="009A9A"/>
                </a:solidFill>
                <a:latin typeface="Arial MT"/>
                <a:cs typeface="Arial MT"/>
              </a:rPr>
              <a:t>If the </a:t>
            </a:r>
            <a:r>
              <a:rPr lang="en-US" sz="1800" spc="-5">
                <a:solidFill>
                  <a:srgbClr val="009A9A"/>
                </a:solidFill>
                <a:latin typeface="Arial MT"/>
                <a:cs typeface="Arial MT"/>
              </a:rPr>
              <a:t>recipient does not already have </a:t>
            </a:r>
            <a:r>
              <a:rPr lang="en-US" sz="1800" spc="-490">
                <a:solidFill>
                  <a:srgbClr val="009A9A"/>
                </a:solidFill>
                <a:latin typeface="Arial MT"/>
                <a:cs typeface="Arial MT"/>
              </a:rPr>
              <a:t> </a:t>
            </a:r>
            <a:r>
              <a:rPr lang="en-US" sz="1800">
                <a:solidFill>
                  <a:srgbClr val="009A9A"/>
                </a:solidFill>
                <a:latin typeface="Arial MT"/>
                <a:cs typeface="Arial MT"/>
              </a:rPr>
              <a:t>the</a:t>
            </a:r>
            <a:r>
              <a:rPr lang="en-US" sz="1800" spc="-10">
                <a:solidFill>
                  <a:srgbClr val="009A9A"/>
                </a:solidFill>
                <a:latin typeface="Arial MT"/>
                <a:cs typeface="Arial MT"/>
              </a:rPr>
              <a:t> </a:t>
            </a:r>
            <a:r>
              <a:rPr lang="en-US" sz="1800" spc="-5">
                <a:solidFill>
                  <a:srgbClr val="009A9A"/>
                </a:solidFill>
                <a:latin typeface="Arial MT"/>
                <a:cs typeface="Arial MT"/>
              </a:rPr>
              <a:t>class </a:t>
            </a:r>
            <a:r>
              <a:rPr lang="en-US" sz="1800">
                <a:solidFill>
                  <a:srgbClr val="009A9A"/>
                </a:solidFill>
                <a:latin typeface="Arial MT"/>
                <a:cs typeface="Arial MT"/>
              </a:rPr>
              <a:t>for</a:t>
            </a:r>
            <a:r>
              <a:rPr lang="en-US" sz="1800" spc="-10">
                <a:solidFill>
                  <a:srgbClr val="009A9A"/>
                </a:solidFill>
                <a:latin typeface="Arial MT"/>
                <a:cs typeface="Arial MT"/>
              </a:rPr>
              <a:t> </a:t>
            </a:r>
            <a:r>
              <a:rPr lang="en-US" sz="1800">
                <a:solidFill>
                  <a:srgbClr val="009A9A"/>
                </a:solidFill>
                <a:latin typeface="Arial MT"/>
                <a:cs typeface="Arial MT"/>
              </a:rPr>
              <a:t>a</a:t>
            </a:r>
            <a:r>
              <a:rPr lang="en-US" sz="1800" spc="-5">
                <a:solidFill>
                  <a:srgbClr val="009A9A"/>
                </a:solidFill>
                <a:latin typeface="Arial MT"/>
                <a:cs typeface="Arial MT"/>
              </a:rPr>
              <a:t> proxy, its</a:t>
            </a:r>
            <a:r>
              <a:rPr lang="en-US" sz="1800" spc="-10">
                <a:solidFill>
                  <a:srgbClr val="009A9A"/>
                </a:solidFill>
                <a:latin typeface="Arial MT"/>
                <a:cs typeface="Arial MT"/>
              </a:rPr>
              <a:t> </a:t>
            </a:r>
            <a:r>
              <a:rPr lang="en-US" sz="1800" spc="-5">
                <a:solidFill>
                  <a:srgbClr val="009A9A"/>
                </a:solidFill>
                <a:latin typeface="Arial MT"/>
                <a:cs typeface="Arial MT"/>
              </a:rPr>
              <a:t>code is</a:t>
            </a:r>
            <a:r>
              <a:rPr lang="en-US" sz="1800" spc="-10">
                <a:solidFill>
                  <a:srgbClr val="009A9A"/>
                </a:solidFill>
                <a:latin typeface="Arial MT"/>
                <a:cs typeface="Arial MT"/>
              </a:rPr>
              <a:t> </a:t>
            </a:r>
            <a:r>
              <a:rPr lang="en-US" sz="1800" spc="-5">
                <a:solidFill>
                  <a:srgbClr val="009A9A"/>
                </a:solidFill>
                <a:latin typeface="Arial MT"/>
                <a:cs typeface="Arial MT"/>
              </a:rPr>
              <a:t>downloaded automatically</a:t>
            </a:r>
            <a:endParaRPr lang="en-US" sz="1800">
              <a:latin typeface="Arial MT"/>
              <a:cs typeface="Arial MT"/>
            </a:endParaRPr>
          </a:p>
          <a:p>
            <a:pPr marL="1155065" marR="5080" lvl="2" indent="-228600">
              <a:lnSpc>
                <a:spcPct val="120300"/>
              </a:lnSpc>
              <a:spcBef>
                <a:spcPts val="409"/>
              </a:spcBef>
              <a:buClr>
                <a:srgbClr val="FF9A65"/>
              </a:buClr>
              <a:buSzPct val="62500"/>
              <a:buFont typeface="Wingdings"/>
              <a:buChar char=""/>
              <a:tabLst>
                <a:tab pos="1155700" algn="l"/>
              </a:tabLst>
            </a:pPr>
            <a:r>
              <a:rPr lang="en-US" sz="1600" spc="-5">
                <a:solidFill>
                  <a:srgbClr val="009A9A"/>
                </a:solidFill>
                <a:latin typeface="Arial MT"/>
                <a:cs typeface="Arial MT"/>
              </a:rPr>
              <a:t>Recall, we need </a:t>
            </a:r>
            <a:r>
              <a:rPr lang="en-US" sz="1600">
                <a:solidFill>
                  <a:srgbClr val="009A9A"/>
                </a:solidFill>
                <a:latin typeface="Arial MT"/>
                <a:cs typeface="Arial MT"/>
              </a:rPr>
              <a:t>a</a:t>
            </a:r>
            <a:r>
              <a:rPr lang="en-US" sz="1600" spc="-5">
                <a:solidFill>
                  <a:srgbClr val="009A9A"/>
                </a:solidFill>
                <a:latin typeface="Arial MT"/>
                <a:cs typeface="Arial MT"/>
              </a:rPr>
              <a:t> proxy</a:t>
            </a:r>
            <a:r>
              <a:rPr lang="en-US" sz="1600">
                <a:solidFill>
                  <a:srgbClr val="009A9A"/>
                </a:solidFill>
                <a:latin typeface="Arial MT"/>
                <a:cs typeface="Arial MT"/>
              </a:rPr>
              <a:t> </a:t>
            </a:r>
            <a:r>
              <a:rPr lang="en-US" sz="1600" spc="-5">
                <a:solidFill>
                  <a:srgbClr val="009A9A"/>
                </a:solidFill>
                <a:latin typeface="Arial MT"/>
                <a:cs typeface="Arial MT"/>
              </a:rPr>
              <a:t>as </a:t>
            </a:r>
            <a:r>
              <a:rPr lang="en-US" sz="1600">
                <a:solidFill>
                  <a:srgbClr val="009A9A"/>
                </a:solidFill>
                <a:latin typeface="Arial MT"/>
                <a:cs typeface="Arial MT"/>
              </a:rPr>
              <a:t>the </a:t>
            </a:r>
            <a:r>
              <a:rPr lang="en-US" sz="1600" spc="-5">
                <a:solidFill>
                  <a:srgbClr val="009A9A"/>
                </a:solidFill>
                <a:latin typeface="Arial MT"/>
                <a:cs typeface="Arial MT"/>
              </a:rPr>
              <a:t>local representative</a:t>
            </a:r>
            <a:r>
              <a:rPr lang="en-US" sz="1600" spc="5">
                <a:solidFill>
                  <a:srgbClr val="009A9A"/>
                </a:solidFill>
                <a:latin typeface="Arial MT"/>
                <a:cs typeface="Arial MT"/>
              </a:rPr>
              <a:t> </a:t>
            </a:r>
            <a:r>
              <a:rPr lang="en-US" sz="1600">
                <a:solidFill>
                  <a:srgbClr val="009A9A"/>
                </a:solidFill>
                <a:latin typeface="Arial MT"/>
                <a:cs typeface="Arial MT"/>
              </a:rPr>
              <a:t>for</a:t>
            </a:r>
            <a:r>
              <a:rPr lang="en-US" sz="1600" spc="5">
                <a:solidFill>
                  <a:srgbClr val="009A9A"/>
                </a:solidFill>
                <a:latin typeface="Arial MT"/>
                <a:cs typeface="Arial MT"/>
              </a:rPr>
              <a:t> </a:t>
            </a:r>
            <a:r>
              <a:rPr lang="en-US" sz="1600" spc="-5">
                <a:solidFill>
                  <a:srgbClr val="009A9A"/>
                </a:solidFill>
                <a:latin typeface="Arial MT"/>
                <a:cs typeface="Arial MT"/>
              </a:rPr>
              <a:t>each remote</a:t>
            </a:r>
            <a:r>
              <a:rPr lang="en-US" sz="1600">
                <a:solidFill>
                  <a:srgbClr val="009A9A"/>
                </a:solidFill>
                <a:latin typeface="Arial MT"/>
                <a:cs typeface="Arial MT"/>
              </a:rPr>
              <a:t> </a:t>
            </a:r>
            <a:r>
              <a:rPr lang="en-US" sz="1600" spc="-5">
                <a:solidFill>
                  <a:srgbClr val="009A9A"/>
                </a:solidFill>
                <a:latin typeface="Arial MT"/>
                <a:cs typeface="Arial MT"/>
              </a:rPr>
              <a:t>object such </a:t>
            </a:r>
            <a:r>
              <a:rPr lang="en-US" sz="1600" spc="-430">
                <a:solidFill>
                  <a:srgbClr val="009A9A"/>
                </a:solidFill>
                <a:latin typeface="Arial MT"/>
                <a:cs typeface="Arial MT"/>
              </a:rPr>
              <a:t> </a:t>
            </a:r>
            <a:r>
              <a:rPr lang="en-US" sz="1600">
                <a:solidFill>
                  <a:srgbClr val="009A9A"/>
                </a:solidFill>
                <a:latin typeface="Arial MT"/>
                <a:cs typeface="Arial MT"/>
              </a:rPr>
              <a:t>that</a:t>
            </a:r>
            <a:r>
              <a:rPr lang="en-US" sz="1600" spc="-5">
                <a:solidFill>
                  <a:srgbClr val="009A9A"/>
                </a:solidFill>
                <a:latin typeface="Arial MT"/>
                <a:cs typeface="Arial MT"/>
              </a:rPr>
              <a:t> </a:t>
            </a:r>
            <a:r>
              <a:rPr lang="en-US" sz="1600">
                <a:solidFill>
                  <a:srgbClr val="009A9A"/>
                </a:solidFill>
                <a:latin typeface="Arial MT"/>
                <a:cs typeface="Arial MT"/>
              </a:rPr>
              <a:t>remote methods</a:t>
            </a:r>
            <a:r>
              <a:rPr lang="en-US" sz="1600" spc="-5">
                <a:solidFill>
                  <a:srgbClr val="009A9A"/>
                </a:solidFill>
                <a:latin typeface="Arial MT"/>
                <a:cs typeface="Arial MT"/>
              </a:rPr>
              <a:t> can be invoked</a:t>
            </a:r>
            <a:endParaRPr lang="en-US" sz="1600">
              <a:latin typeface="Arial MT"/>
              <a:cs typeface="Arial MT"/>
            </a:endParaRPr>
          </a:p>
          <a:p>
            <a:pPr marL="1155700" marR="553720" lvl="2" indent="-228600">
              <a:lnSpc>
                <a:spcPct val="120600"/>
              </a:lnSpc>
              <a:spcBef>
                <a:spcPts val="384"/>
              </a:spcBef>
              <a:buClr>
                <a:srgbClr val="FF9A65"/>
              </a:buClr>
              <a:buSzPct val="62500"/>
              <a:buFont typeface="Wingdings"/>
              <a:buChar char=""/>
              <a:tabLst>
                <a:tab pos="1155700" algn="l"/>
              </a:tabLst>
            </a:pPr>
            <a:r>
              <a:rPr lang="en-US" sz="1600" spc="-5">
                <a:solidFill>
                  <a:srgbClr val="009A9A"/>
                </a:solidFill>
                <a:latin typeface="Arial MT"/>
                <a:cs typeface="Arial MT"/>
              </a:rPr>
              <a:t>And,</a:t>
            </a:r>
            <a:r>
              <a:rPr lang="en-US" sz="1600">
                <a:solidFill>
                  <a:srgbClr val="009A9A"/>
                </a:solidFill>
                <a:latin typeface="Arial MT"/>
                <a:cs typeface="Arial MT"/>
              </a:rPr>
              <a:t> </a:t>
            </a:r>
            <a:r>
              <a:rPr lang="en-US" sz="1600" spc="-5">
                <a:solidFill>
                  <a:srgbClr val="009A9A"/>
                </a:solidFill>
                <a:latin typeface="Arial MT"/>
                <a:cs typeface="Arial MT"/>
              </a:rPr>
              <a:t>proxy</a:t>
            </a:r>
            <a:r>
              <a:rPr lang="en-US" sz="1600">
                <a:solidFill>
                  <a:srgbClr val="009A9A"/>
                </a:solidFill>
                <a:latin typeface="Arial MT"/>
                <a:cs typeface="Arial MT"/>
              </a:rPr>
              <a:t> </a:t>
            </a:r>
            <a:r>
              <a:rPr lang="en-US" sz="1600" spc="-5">
                <a:solidFill>
                  <a:srgbClr val="009A9A"/>
                </a:solidFill>
                <a:latin typeface="Arial MT"/>
                <a:cs typeface="Arial MT"/>
              </a:rPr>
              <a:t>implements</a:t>
            </a:r>
            <a:r>
              <a:rPr lang="en-US" sz="1600">
                <a:solidFill>
                  <a:srgbClr val="009A9A"/>
                </a:solidFill>
                <a:latin typeface="Arial MT"/>
                <a:cs typeface="Arial MT"/>
              </a:rPr>
              <a:t> the </a:t>
            </a:r>
            <a:r>
              <a:rPr lang="en-US" sz="1600" spc="-5">
                <a:solidFill>
                  <a:srgbClr val="009A9A"/>
                </a:solidFill>
                <a:latin typeface="Arial MT"/>
                <a:cs typeface="Arial MT"/>
              </a:rPr>
              <a:t>remote</a:t>
            </a:r>
            <a:r>
              <a:rPr lang="en-US" sz="1600" spc="5">
                <a:solidFill>
                  <a:srgbClr val="009A9A"/>
                </a:solidFill>
                <a:latin typeface="Arial MT"/>
                <a:cs typeface="Arial MT"/>
              </a:rPr>
              <a:t> </a:t>
            </a:r>
            <a:r>
              <a:rPr lang="en-US" sz="1600" spc="-5">
                <a:solidFill>
                  <a:srgbClr val="009A9A"/>
                </a:solidFill>
                <a:latin typeface="Arial MT"/>
                <a:cs typeface="Arial MT"/>
              </a:rPr>
              <a:t>interface</a:t>
            </a:r>
            <a:r>
              <a:rPr lang="en-US" sz="1600">
                <a:solidFill>
                  <a:srgbClr val="009A9A"/>
                </a:solidFill>
                <a:latin typeface="Arial MT"/>
                <a:cs typeface="Arial MT"/>
              </a:rPr>
              <a:t> of the remote</a:t>
            </a:r>
            <a:r>
              <a:rPr lang="en-US" sz="1600" spc="5">
                <a:solidFill>
                  <a:srgbClr val="009A9A"/>
                </a:solidFill>
                <a:latin typeface="Arial MT"/>
                <a:cs typeface="Arial MT"/>
              </a:rPr>
              <a:t> </a:t>
            </a:r>
            <a:r>
              <a:rPr lang="en-US" sz="1600" spc="-5">
                <a:solidFill>
                  <a:srgbClr val="009A9A"/>
                </a:solidFill>
                <a:latin typeface="Arial MT"/>
                <a:cs typeface="Arial MT"/>
              </a:rPr>
              <a:t>object,</a:t>
            </a:r>
            <a:r>
              <a:rPr lang="en-US" sz="1600" spc="10">
                <a:solidFill>
                  <a:srgbClr val="009A9A"/>
                </a:solidFill>
                <a:latin typeface="Arial MT"/>
                <a:cs typeface="Arial MT"/>
              </a:rPr>
              <a:t> </a:t>
            </a:r>
            <a:r>
              <a:rPr lang="en-US" sz="1600" spc="-5">
                <a:solidFill>
                  <a:srgbClr val="009A9A"/>
                </a:solidFill>
                <a:latin typeface="Arial MT"/>
                <a:cs typeface="Arial MT"/>
              </a:rPr>
              <a:t>for local </a:t>
            </a:r>
            <a:r>
              <a:rPr lang="en-US" sz="1600" spc="-430">
                <a:solidFill>
                  <a:srgbClr val="009A9A"/>
                </a:solidFill>
                <a:latin typeface="Arial MT"/>
                <a:cs typeface="Arial MT"/>
              </a:rPr>
              <a:t> </a:t>
            </a:r>
            <a:r>
              <a:rPr lang="en-US" sz="1600" spc="-5">
                <a:solidFill>
                  <a:srgbClr val="009A9A"/>
                </a:solidFill>
                <a:latin typeface="Arial MT"/>
                <a:cs typeface="Arial MT"/>
              </a:rPr>
              <a:t>invokers,</a:t>
            </a:r>
            <a:r>
              <a:rPr lang="en-US" sz="1600">
                <a:solidFill>
                  <a:srgbClr val="009A9A"/>
                </a:solidFill>
                <a:latin typeface="Arial MT"/>
                <a:cs typeface="Arial MT"/>
              </a:rPr>
              <a:t> the proxy </a:t>
            </a:r>
            <a:r>
              <a:rPr lang="en-US" sz="1600" spc="-5">
                <a:solidFill>
                  <a:srgbClr val="009A9A"/>
                </a:solidFill>
                <a:latin typeface="Arial MT"/>
                <a:cs typeface="Arial MT"/>
              </a:rPr>
              <a:t>looks</a:t>
            </a:r>
            <a:r>
              <a:rPr lang="en-US" sz="1600">
                <a:solidFill>
                  <a:srgbClr val="009A9A"/>
                </a:solidFill>
                <a:latin typeface="Arial MT"/>
                <a:cs typeface="Arial MT"/>
              </a:rPr>
              <a:t> as if</a:t>
            </a:r>
            <a:r>
              <a:rPr lang="en-US" sz="1600" spc="-5">
                <a:solidFill>
                  <a:srgbClr val="009A9A"/>
                </a:solidFill>
                <a:latin typeface="Arial MT"/>
                <a:cs typeface="Arial MT"/>
              </a:rPr>
              <a:t> it</a:t>
            </a:r>
            <a:r>
              <a:rPr lang="en-US" sz="1600">
                <a:solidFill>
                  <a:srgbClr val="009A9A"/>
                </a:solidFill>
                <a:latin typeface="Arial MT"/>
                <a:cs typeface="Arial MT"/>
              </a:rPr>
              <a:t> </a:t>
            </a:r>
            <a:r>
              <a:rPr lang="en-US" sz="1600" spc="-5">
                <a:solidFill>
                  <a:srgbClr val="009A9A"/>
                </a:solidFill>
                <a:latin typeface="Arial MT"/>
                <a:cs typeface="Arial MT"/>
              </a:rPr>
              <a:t>is</a:t>
            </a:r>
            <a:r>
              <a:rPr lang="en-US" sz="1600">
                <a:solidFill>
                  <a:srgbClr val="009A9A"/>
                </a:solidFill>
                <a:latin typeface="Arial MT"/>
                <a:cs typeface="Arial MT"/>
              </a:rPr>
              <a:t> the remote </a:t>
            </a:r>
            <a:r>
              <a:rPr lang="en-US" sz="1600" spc="-5">
                <a:solidFill>
                  <a:srgbClr val="009A9A"/>
                </a:solidFill>
                <a:latin typeface="Arial MT"/>
                <a:cs typeface="Arial MT"/>
              </a:rPr>
              <a:t>object</a:t>
            </a:r>
            <a:endParaRPr lang="en-US" sz="1600">
              <a:latin typeface="Arial MT"/>
              <a:cs typeface="Arial MT"/>
            </a:endParaRPr>
          </a:p>
          <a:p>
            <a:pPr marL="355600" marR="70485" indent="-342900">
              <a:lnSpc>
                <a:spcPct val="120400"/>
              </a:lnSpc>
              <a:spcBef>
                <a:spcPts val="414"/>
              </a:spcBef>
              <a:buClr>
                <a:srgbClr val="FF9A65"/>
              </a:buClr>
              <a:buSzPct val="61111"/>
              <a:buFont typeface="Wingdings"/>
              <a:buChar char=""/>
              <a:tabLst>
                <a:tab pos="354965" algn="l"/>
                <a:tab pos="355600" algn="l"/>
              </a:tabLst>
            </a:pPr>
            <a:r>
              <a:rPr lang="en-US" sz="1800" spc="-5">
                <a:solidFill>
                  <a:srgbClr val="009A9A"/>
                </a:solidFill>
                <a:latin typeface="Arial MT"/>
                <a:cs typeface="Arial MT"/>
              </a:rPr>
              <a:t>Advantage: (1) No need </a:t>
            </a:r>
            <a:r>
              <a:rPr lang="en-US" sz="1800">
                <a:solidFill>
                  <a:srgbClr val="009A9A"/>
                </a:solidFill>
                <a:latin typeface="Arial MT"/>
                <a:cs typeface="Arial MT"/>
              </a:rPr>
              <a:t>for </a:t>
            </a:r>
            <a:r>
              <a:rPr lang="en-US" sz="1800" spc="-5">
                <a:solidFill>
                  <a:srgbClr val="009A9A"/>
                </a:solidFill>
                <a:latin typeface="Arial MT"/>
                <a:cs typeface="Arial MT"/>
              </a:rPr>
              <a:t>every user </a:t>
            </a:r>
            <a:r>
              <a:rPr lang="en-US" sz="1800">
                <a:solidFill>
                  <a:srgbClr val="009A9A"/>
                </a:solidFill>
                <a:latin typeface="Arial MT"/>
                <a:cs typeface="Arial MT"/>
              </a:rPr>
              <a:t>to </a:t>
            </a:r>
            <a:r>
              <a:rPr lang="en-US" sz="1800" spc="-5">
                <a:solidFill>
                  <a:srgbClr val="009A9A"/>
                </a:solidFill>
                <a:latin typeface="Arial MT"/>
                <a:cs typeface="Arial MT"/>
              </a:rPr>
              <a:t>keep </a:t>
            </a:r>
            <a:r>
              <a:rPr lang="en-US" sz="1800">
                <a:solidFill>
                  <a:srgbClr val="009A9A"/>
                </a:solidFill>
                <a:latin typeface="Arial MT"/>
                <a:cs typeface="Arial MT"/>
              </a:rPr>
              <a:t>the </a:t>
            </a:r>
            <a:r>
              <a:rPr lang="en-US" sz="1800" spc="-5">
                <a:solidFill>
                  <a:srgbClr val="009A9A"/>
                </a:solidFill>
                <a:latin typeface="Arial MT"/>
                <a:cs typeface="Arial MT"/>
              </a:rPr>
              <a:t>same set of classes in </a:t>
            </a:r>
            <a:r>
              <a:rPr lang="en-US" sz="1800">
                <a:solidFill>
                  <a:srgbClr val="009A9A"/>
                </a:solidFill>
                <a:latin typeface="Arial MT"/>
                <a:cs typeface="Arial MT"/>
              </a:rPr>
              <a:t>their </a:t>
            </a:r>
            <a:r>
              <a:rPr lang="en-US" sz="1800" spc="-490">
                <a:solidFill>
                  <a:srgbClr val="009A9A"/>
                </a:solidFill>
                <a:latin typeface="Arial MT"/>
                <a:cs typeface="Arial MT"/>
              </a:rPr>
              <a:t> </a:t>
            </a:r>
            <a:r>
              <a:rPr lang="en-US" sz="1800" spc="-5">
                <a:solidFill>
                  <a:srgbClr val="009A9A"/>
                </a:solidFill>
                <a:latin typeface="Arial MT"/>
                <a:cs typeface="Arial MT"/>
              </a:rPr>
              <a:t>working environment </a:t>
            </a:r>
            <a:r>
              <a:rPr lang="en-US" sz="1800">
                <a:solidFill>
                  <a:srgbClr val="009A9A"/>
                </a:solidFill>
                <a:latin typeface="Arial MT"/>
                <a:cs typeface="Arial MT"/>
              </a:rPr>
              <a:t>(2) </a:t>
            </a:r>
            <a:r>
              <a:rPr lang="en-US" sz="1800" spc="-5">
                <a:solidFill>
                  <a:srgbClr val="009A9A"/>
                </a:solidFill>
                <a:latin typeface="Arial MT"/>
                <a:cs typeface="Arial MT"/>
              </a:rPr>
              <a:t>both </a:t>
            </a:r>
            <a:r>
              <a:rPr lang="en-US" sz="1800">
                <a:solidFill>
                  <a:srgbClr val="009A9A"/>
                </a:solidFill>
                <a:latin typeface="Arial MT"/>
                <a:cs typeface="Arial MT"/>
              </a:rPr>
              <a:t>client </a:t>
            </a:r>
            <a:r>
              <a:rPr lang="en-US" sz="1800" spc="-5">
                <a:solidFill>
                  <a:srgbClr val="009A9A"/>
                </a:solidFill>
                <a:latin typeface="Arial MT"/>
                <a:cs typeface="Arial MT"/>
              </a:rPr>
              <a:t>and server can make </a:t>
            </a:r>
            <a:r>
              <a:rPr lang="en-US" sz="1800">
                <a:solidFill>
                  <a:srgbClr val="009A9A"/>
                </a:solidFill>
                <a:latin typeface="Arial MT"/>
                <a:cs typeface="Arial MT"/>
              </a:rPr>
              <a:t>transparent </a:t>
            </a:r>
            <a:r>
              <a:rPr lang="en-US" sz="1800" spc="-5">
                <a:solidFill>
                  <a:srgbClr val="009A9A"/>
                </a:solidFill>
                <a:latin typeface="Arial MT"/>
                <a:cs typeface="Arial MT"/>
              </a:rPr>
              <a:t>use of </a:t>
            </a:r>
            <a:r>
              <a:rPr lang="en-US" sz="1800">
                <a:solidFill>
                  <a:srgbClr val="009A9A"/>
                </a:solidFill>
                <a:latin typeface="Arial MT"/>
                <a:cs typeface="Arial MT"/>
              </a:rPr>
              <a:t> </a:t>
            </a:r>
            <a:r>
              <a:rPr lang="en-US" sz="1800" spc="-5">
                <a:solidFill>
                  <a:srgbClr val="009A9A"/>
                </a:solidFill>
                <a:latin typeface="Arial MT"/>
                <a:cs typeface="Arial MT"/>
              </a:rPr>
              <a:t>instances</a:t>
            </a:r>
            <a:r>
              <a:rPr lang="en-US" sz="1800" spc="-10">
                <a:solidFill>
                  <a:srgbClr val="009A9A"/>
                </a:solidFill>
                <a:latin typeface="Arial MT"/>
                <a:cs typeface="Arial MT"/>
              </a:rPr>
              <a:t> </a:t>
            </a:r>
            <a:r>
              <a:rPr lang="en-US" sz="1800" spc="-5">
                <a:solidFill>
                  <a:srgbClr val="009A9A"/>
                </a:solidFill>
                <a:latin typeface="Arial MT"/>
                <a:cs typeface="Arial MT"/>
              </a:rPr>
              <a:t>of new classes (automatically)</a:t>
            </a:r>
            <a:endParaRPr lang="en-US" sz="1800">
              <a:latin typeface="Arial MT"/>
              <a:cs typeface="Arial MT"/>
            </a:endParaRPr>
          </a:p>
        </p:txBody>
      </p:sp>
    </p:spTree>
    <p:extLst>
      <p:ext uri="{BB962C8B-B14F-4D97-AF65-F5344CB8AC3E}">
        <p14:creationId xmlns:p14="http://schemas.microsoft.com/office/powerpoint/2010/main" val="2924152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27</a:t>
            </a:fld>
            <a:endParaRPr spc="-5" dirty="0"/>
          </a:p>
        </p:txBody>
      </p:sp>
      <p:sp>
        <p:nvSpPr>
          <p:cNvPr id="2" name="object 2"/>
          <p:cNvSpPr txBox="1">
            <a:spLocks noGrp="1"/>
          </p:cNvSpPr>
          <p:nvPr>
            <p:ph type="title"/>
          </p:nvPr>
        </p:nvSpPr>
        <p:spPr>
          <a:xfrm>
            <a:off x="2136902" y="2997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755902" y="1174953"/>
            <a:ext cx="8484870" cy="4878900"/>
          </a:xfrm>
          <a:prstGeom prst="rect">
            <a:avLst/>
          </a:prstGeom>
        </p:spPr>
        <p:txBody>
          <a:bodyPr vert="horz" wrap="square" lIns="0" tIns="132715" rIns="0" bIns="0" rtlCol="0">
            <a:spAutoFit/>
          </a:bodyPr>
          <a:lstStyle/>
          <a:p>
            <a:pPr marL="355600" indent="-342900">
              <a:lnSpc>
                <a:spcPct val="100000"/>
              </a:lnSpc>
              <a:spcBef>
                <a:spcPts val="1045"/>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RMIregistry:</a:t>
            </a:r>
            <a:r>
              <a:rPr sz="2000" spc="-5" dirty="0">
                <a:solidFill>
                  <a:srgbClr val="009A9A"/>
                </a:solidFill>
                <a:latin typeface="Arial MT"/>
                <a:cs typeface="Arial MT"/>
              </a:rPr>
              <a:t> </a:t>
            </a:r>
            <a:r>
              <a:rPr sz="2000" spc="-10" dirty="0">
                <a:solidFill>
                  <a:srgbClr val="009A9A"/>
                </a:solidFill>
                <a:latin typeface="Arial MT"/>
                <a:cs typeface="Arial MT"/>
              </a:rPr>
              <a:t>binder</a:t>
            </a:r>
            <a:r>
              <a:rPr sz="2000" spc="-5" dirty="0">
                <a:solidFill>
                  <a:srgbClr val="009A9A"/>
                </a:solidFill>
                <a:latin typeface="Arial MT"/>
                <a:cs typeface="Arial MT"/>
              </a:rPr>
              <a:t> for Java</a:t>
            </a:r>
            <a:r>
              <a:rPr sz="2000" dirty="0">
                <a:solidFill>
                  <a:srgbClr val="009A9A"/>
                </a:solidFill>
                <a:latin typeface="Arial MT"/>
                <a:cs typeface="Arial MT"/>
              </a:rPr>
              <a:t> </a:t>
            </a:r>
            <a:r>
              <a:rPr sz="2000" spc="-10" dirty="0">
                <a:solidFill>
                  <a:srgbClr val="009A9A"/>
                </a:solidFill>
                <a:latin typeface="Arial MT"/>
                <a:cs typeface="Arial MT"/>
              </a:rPr>
              <a:t>RMI</a:t>
            </a:r>
            <a:endParaRPr sz="2000">
              <a:latin typeface="Arial MT"/>
              <a:cs typeface="Arial MT"/>
            </a:endParaRPr>
          </a:p>
          <a:p>
            <a:pPr marL="755650" marR="793115" lvl="1" indent="-285750">
              <a:lnSpc>
                <a:spcPct val="119700"/>
              </a:lnSpc>
              <a:spcBef>
                <a:spcPts val="475"/>
              </a:spcBef>
              <a:buClr>
                <a:srgbClr val="33659A"/>
              </a:buClr>
              <a:buSzPct val="65000"/>
              <a:buFont typeface="Wingdings"/>
              <a:buChar char=""/>
              <a:tabLst>
                <a:tab pos="755650" algn="l"/>
              </a:tabLst>
            </a:pPr>
            <a:r>
              <a:rPr sz="2000" spc="-10" dirty="0">
                <a:solidFill>
                  <a:srgbClr val="009A9A"/>
                </a:solidFill>
                <a:latin typeface="Arial MT"/>
                <a:cs typeface="Arial MT"/>
              </a:rPr>
              <a:t>Binder:</a:t>
            </a:r>
            <a:r>
              <a:rPr sz="2000" spc="10" dirty="0">
                <a:solidFill>
                  <a:srgbClr val="009A9A"/>
                </a:solidFill>
                <a:latin typeface="Arial MT"/>
                <a:cs typeface="Arial MT"/>
              </a:rPr>
              <a:t> </a:t>
            </a:r>
            <a:r>
              <a:rPr sz="2000" spc="-5" dirty="0">
                <a:solidFill>
                  <a:srgbClr val="009A9A"/>
                </a:solidFill>
                <a:latin typeface="Arial MT"/>
                <a:cs typeface="Arial MT"/>
              </a:rPr>
              <a:t>a</a:t>
            </a:r>
            <a:r>
              <a:rPr sz="2000" spc="15" dirty="0">
                <a:solidFill>
                  <a:srgbClr val="009A9A"/>
                </a:solidFill>
                <a:latin typeface="Arial MT"/>
                <a:cs typeface="Arial MT"/>
              </a:rPr>
              <a:t> </a:t>
            </a:r>
            <a:r>
              <a:rPr sz="2000" spc="-10" dirty="0">
                <a:solidFill>
                  <a:srgbClr val="009A9A"/>
                </a:solidFill>
                <a:latin typeface="Arial MT"/>
                <a:cs typeface="Arial MT"/>
              </a:rPr>
              <a:t>separate</a:t>
            </a:r>
            <a:r>
              <a:rPr sz="2000" spc="15" dirty="0">
                <a:solidFill>
                  <a:srgbClr val="009A9A"/>
                </a:solidFill>
                <a:latin typeface="Arial MT"/>
                <a:cs typeface="Arial MT"/>
              </a:rPr>
              <a:t> </a:t>
            </a:r>
            <a:r>
              <a:rPr sz="2000" spc="-10" dirty="0">
                <a:solidFill>
                  <a:srgbClr val="009A9A"/>
                </a:solidFill>
                <a:latin typeface="Arial MT"/>
                <a:cs typeface="Arial MT"/>
              </a:rPr>
              <a:t>service</a:t>
            </a:r>
            <a:r>
              <a:rPr sz="2000" spc="10" dirty="0">
                <a:solidFill>
                  <a:srgbClr val="009A9A"/>
                </a:solidFill>
                <a:latin typeface="Arial MT"/>
                <a:cs typeface="Arial MT"/>
              </a:rPr>
              <a:t> </a:t>
            </a:r>
            <a:r>
              <a:rPr sz="2000" spc="-5" dirty="0">
                <a:solidFill>
                  <a:srgbClr val="009A9A"/>
                </a:solidFill>
                <a:latin typeface="Arial MT"/>
                <a:cs typeface="Arial MT"/>
              </a:rPr>
              <a:t>in</a:t>
            </a:r>
            <a:r>
              <a:rPr sz="2000" spc="15" dirty="0">
                <a:solidFill>
                  <a:srgbClr val="009A9A"/>
                </a:solidFill>
                <a:latin typeface="Arial MT"/>
                <a:cs typeface="Arial MT"/>
              </a:rPr>
              <a:t> </a:t>
            </a:r>
            <a:r>
              <a:rPr sz="2000" spc="-5" dirty="0">
                <a:solidFill>
                  <a:srgbClr val="009A9A"/>
                </a:solidFill>
                <a:latin typeface="Arial MT"/>
                <a:cs typeface="Arial MT"/>
              </a:rPr>
              <a:t>DS,</a:t>
            </a:r>
            <a:r>
              <a:rPr sz="2000" spc="15" dirty="0">
                <a:solidFill>
                  <a:srgbClr val="009A9A"/>
                </a:solidFill>
                <a:latin typeface="Arial MT"/>
                <a:cs typeface="Arial MT"/>
              </a:rPr>
              <a:t> </a:t>
            </a:r>
            <a:r>
              <a:rPr sz="2000" spc="-5" dirty="0">
                <a:solidFill>
                  <a:srgbClr val="009A9A"/>
                </a:solidFill>
                <a:latin typeface="Arial MT"/>
                <a:cs typeface="Arial MT"/>
              </a:rPr>
              <a:t>maintains</a:t>
            </a:r>
            <a:r>
              <a:rPr sz="2000" spc="10" dirty="0">
                <a:solidFill>
                  <a:srgbClr val="009A9A"/>
                </a:solidFill>
                <a:latin typeface="Arial MT"/>
                <a:cs typeface="Arial MT"/>
              </a:rPr>
              <a:t> </a:t>
            </a:r>
            <a:r>
              <a:rPr sz="2000" spc="-5" dirty="0">
                <a:solidFill>
                  <a:srgbClr val="009A9A"/>
                </a:solidFill>
                <a:latin typeface="Arial MT"/>
                <a:cs typeface="Arial MT"/>
              </a:rPr>
              <a:t>a</a:t>
            </a:r>
            <a:r>
              <a:rPr sz="2000" spc="5" dirty="0">
                <a:solidFill>
                  <a:srgbClr val="009A9A"/>
                </a:solidFill>
                <a:latin typeface="Arial MT"/>
                <a:cs typeface="Arial MT"/>
              </a:rPr>
              <a:t> </a:t>
            </a:r>
            <a:r>
              <a:rPr sz="2000" spc="-5" dirty="0">
                <a:solidFill>
                  <a:srgbClr val="009A9A"/>
                </a:solidFill>
                <a:latin typeface="Arial MT"/>
                <a:cs typeface="Arial MT"/>
              </a:rPr>
              <a:t>table</a:t>
            </a:r>
            <a:r>
              <a:rPr sz="2000" spc="15" dirty="0">
                <a:solidFill>
                  <a:srgbClr val="009A9A"/>
                </a:solidFill>
                <a:latin typeface="Arial MT"/>
                <a:cs typeface="Arial MT"/>
              </a:rPr>
              <a:t> </a:t>
            </a:r>
            <a:r>
              <a:rPr sz="2000" spc="-5" dirty="0">
                <a:solidFill>
                  <a:srgbClr val="009A9A"/>
                </a:solidFill>
                <a:latin typeface="Arial MT"/>
                <a:cs typeface="Arial MT"/>
              </a:rPr>
              <a:t>containing </a:t>
            </a:r>
            <a:r>
              <a:rPr sz="2000" spc="-540" dirty="0">
                <a:solidFill>
                  <a:srgbClr val="009A9A"/>
                </a:solidFill>
                <a:latin typeface="Arial MT"/>
                <a:cs typeface="Arial MT"/>
              </a:rPr>
              <a:t> </a:t>
            </a:r>
            <a:r>
              <a:rPr sz="2000" spc="-10" dirty="0">
                <a:solidFill>
                  <a:srgbClr val="009A9A"/>
                </a:solidFill>
                <a:latin typeface="Arial MT"/>
                <a:cs typeface="Arial MT"/>
              </a:rPr>
              <a:t>mappings</a:t>
            </a:r>
            <a:r>
              <a:rPr sz="2000" dirty="0">
                <a:solidFill>
                  <a:srgbClr val="009A9A"/>
                </a:solidFill>
                <a:latin typeface="Arial MT"/>
                <a:cs typeface="Arial MT"/>
              </a:rPr>
              <a:t> </a:t>
            </a:r>
            <a:r>
              <a:rPr sz="2000" spc="-5" dirty="0">
                <a:solidFill>
                  <a:srgbClr val="009A9A"/>
                </a:solidFill>
                <a:latin typeface="Arial MT"/>
                <a:cs typeface="Arial MT"/>
              </a:rPr>
              <a:t>from</a:t>
            </a:r>
            <a:r>
              <a:rPr sz="2000" spc="5" dirty="0">
                <a:solidFill>
                  <a:srgbClr val="009A9A"/>
                </a:solidFill>
                <a:latin typeface="Arial MT"/>
                <a:cs typeface="Arial MT"/>
              </a:rPr>
              <a:t> </a:t>
            </a:r>
            <a:r>
              <a:rPr sz="2000" spc="-5" dirty="0">
                <a:solidFill>
                  <a:srgbClr val="009A9A"/>
                </a:solidFill>
                <a:latin typeface="Arial MT"/>
                <a:cs typeface="Arial MT"/>
              </a:rPr>
              <a:t>textual</a:t>
            </a:r>
            <a:r>
              <a:rPr sz="2000" dirty="0">
                <a:solidFill>
                  <a:srgbClr val="009A9A"/>
                </a:solidFill>
                <a:latin typeface="Arial MT"/>
                <a:cs typeface="Arial MT"/>
              </a:rPr>
              <a:t> </a:t>
            </a:r>
            <a:r>
              <a:rPr sz="2000" spc="-10" dirty="0">
                <a:solidFill>
                  <a:srgbClr val="009A9A"/>
                </a:solidFill>
                <a:latin typeface="Arial MT"/>
                <a:cs typeface="Arial MT"/>
              </a:rPr>
              <a:t>names</a:t>
            </a:r>
            <a:r>
              <a:rPr sz="2000" spc="5" dirty="0">
                <a:solidFill>
                  <a:srgbClr val="009A9A"/>
                </a:solidFill>
                <a:latin typeface="Arial MT"/>
                <a:cs typeface="Arial MT"/>
              </a:rPr>
              <a:t> </a:t>
            </a:r>
            <a:r>
              <a:rPr sz="2000" spc="-5" dirty="0">
                <a:solidFill>
                  <a:srgbClr val="009A9A"/>
                </a:solidFill>
                <a:latin typeface="Arial MT"/>
                <a:cs typeface="Arial MT"/>
              </a:rPr>
              <a:t>to</a:t>
            </a:r>
            <a:r>
              <a:rPr sz="2000" dirty="0">
                <a:solidFill>
                  <a:srgbClr val="009A9A"/>
                </a:solidFill>
                <a:latin typeface="Arial MT"/>
                <a:cs typeface="Arial MT"/>
              </a:rPr>
              <a:t> </a:t>
            </a:r>
            <a:r>
              <a:rPr sz="2000" spc="-10" dirty="0">
                <a:solidFill>
                  <a:srgbClr val="009A9A"/>
                </a:solidFill>
                <a:latin typeface="Arial MT"/>
                <a:cs typeface="Arial MT"/>
              </a:rPr>
              <a:t>remote</a:t>
            </a:r>
            <a:r>
              <a:rPr sz="2000" spc="5" dirty="0">
                <a:solidFill>
                  <a:srgbClr val="009A9A"/>
                </a:solidFill>
                <a:latin typeface="Arial MT"/>
                <a:cs typeface="Arial MT"/>
              </a:rPr>
              <a:t> </a:t>
            </a:r>
            <a:r>
              <a:rPr sz="2000" spc="-10" dirty="0">
                <a:solidFill>
                  <a:srgbClr val="009A9A"/>
                </a:solidFill>
                <a:latin typeface="Arial MT"/>
                <a:cs typeface="Arial MT"/>
              </a:rPr>
              <a:t>object</a:t>
            </a:r>
            <a:r>
              <a:rPr sz="2000" spc="5" dirty="0">
                <a:solidFill>
                  <a:srgbClr val="009A9A"/>
                </a:solidFill>
                <a:latin typeface="Arial MT"/>
                <a:cs typeface="Arial MT"/>
              </a:rPr>
              <a:t> </a:t>
            </a:r>
            <a:r>
              <a:rPr sz="2000" spc="-10" dirty="0">
                <a:solidFill>
                  <a:srgbClr val="009A9A"/>
                </a:solidFill>
                <a:latin typeface="Arial MT"/>
                <a:cs typeface="Arial MT"/>
              </a:rPr>
              <a:t>references</a:t>
            </a:r>
            <a:endParaRPr sz="2000">
              <a:latin typeface="Arial MT"/>
              <a:cs typeface="Arial MT"/>
            </a:endParaRPr>
          </a:p>
          <a:p>
            <a:pPr marL="355600" marR="5080" indent="-342900">
              <a:lnSpc>
                <a:spcPct val="120000"/>
              </a:lnSpc>
              <a:spcBef>
                <a:spcPts val="470"/>
              </a:spcBef>
              <a:buClr>
                <a:srgbClr val="FF9A65"/>
              </a:buClr>
              <a:buSzPct val="60000"/>
              <a:buFont typeface="Wingdings"/>
              <a:buChar char=""/>
              <a:tabLst>
                <a:tab pos="354965" algn="l"/>
                <a:tab pos="355600" algn="l"/>
              </a:tabLst>
            </a:pPr>
            <a:r>
              <a:rPr sz="2000" spc="-5" dirty="0">
                <a:solidFill>
                  <a:srgbClr val="009A9A"/>
                </a:solidFill>
                <a:latin typeface="Arial MT"/>
                <a:cs typeface="Arial MT"/>
              </a:rPr>
              <a:t>Each</a:t>
            </a:r>
            <a:r>
              <a:rPr sz="2000" spc="10" dirty="0">
                <a:solidFill>
                  <a:srgbClr val="009A9A"/>
                </a:solidFill>
                <a:latin typeface="Arial MT"/>
                <a:cs typeface="Arial MT"/>
              </a:rPr>
              <a:t> </a:t>
            </a:r>
            <a:r>
              <a:rPr sz="2000" spc="-5" dirty="0">
                <a:solidFill>
                  <a:srgbClr val="009A9A"/>
                </a:solidFill>
                <a:latin typeface="Arial MT"/>
                <a:cs typeface="Arial MT"/>
              </a:rPr>
              <a:t>server</a:t>
            </a:r>
            <a:r>
              <a:rPr sz="2000" spc="10" dirty="0">
                <a:solidFill>
                  <a:srgbClr val="009A9A"/>
                </a:solidFill>
                <a:latin typeface="Arial MT"/>
                <a:cs typeface="Arial MT"/>
              </a:rPr>
              <a:t> </a:t>
            </a:r>
            <a:r>
              <a:rPr sz="2000" spc="-10" dirty="0">
                <a:solidFill>
                  <a:srgbClr val="009A9A"/>
                </a:solidFill>
                <a:latin typeface="Arial MT"/>
                <a:cs typeface="Arial MT"/>
              </a:rPr>
              <a:t>hosting</a:t>
            </a:r>
            <a:r>
              <a:rPr sz="2000" spc="15" dirty="0">
                <a:solidFill>
                  <a:srgbClr val="009A9A"/>
                </a:solidFill>
                <a:latin typeface="Arial MT"/>
                <a:cs typeface="Arial MT"/>
              </a:rPr>
              <a:t> </a:t>
            </a:r>
            <a:r>
              <a:rPr sz="2000" spc="-5" dirty="0">
                <a:solidFill>
                  <a:srgbClr val="009A9A"/>
                </a:solidFill>
                <a:latin typeface="Arial MT"/>
                <a:cs typeface="Arial MT"/>
              </a:rPr>
              <a:t>remote</a:t>
            </a:r>
            <a:r>
              <a:rPr sz="2000" spc="10" dirty="0">
                <a:solidFill>
                  <a:srgbClr val="009A9A"/>
                </a:solidFill>
                <a:latin typeface="Arial MT"/>
                <a:cs typeface="Arial MT"/>
              </a:rPr>
              <a:t> </a:t>
            </a:r>
            <a:r>
              <a:rPr sz="2000" spc="-10" dirty="0">
                <a:solidFill>
                  <a:srgbClr val="009A9A"/>
                </a:solidFill>
                <a:latin typeface="Arial MT"/>
                <a:cs typeface="Arial MT"/>
              </a:rPr>
              <a:t>objects</a:t>
            </a:r>
            <a:r>
              <a:rPr sz="2000" spc="15" dirty="0">
                <a:solidFill>
                  <a:srgbClr val="009A9A"/>
                </a:solidFill>
                <a:latin typeface="Arial MT"/>
                <a:cs typeface="Arial MT"/>
              </a:rPr>
              <a:t> </a:t>
            </a:r>
            <a:r>
              <a:rPr sz="2000" spc="-5" dirty="0">
                <a:solidFill>
                  <a:srgbClr val="009A9A"/>
                </a:solidFill>
                <a:latin typeface="Arial MT"/>
                <a:cs typeface="Arial MT"/>
              </a:rPr>
              <a:t>must</a:t>
            </a:r>
            <a:r>
              <a:rPr sz="2000" spc="5" dirty="0">
                <a:solidFill>
                  <a:srgbClr val="009A9A"/>
                </a:solidFill>
                <a:latin typeface="Arial MT"/>
                <a:cs typeface="Arial MT"/>
              </a:rPr>
              <a:t> </a:t>
            </a:r>
            <a:r>
              <a:rPr sz="2000" spc="-5" dirty="0">
                <a:solidFill>
                  <a:srgbClr val="009A9A"/>
                </a:solidFill>
                <a:latin typeface="Arial MT"/>
                <a:cs typeface="Arial MT"/>
              </a:rPr>
              <a:t>run</a:t>
            </a:r>
            <a:r>
              <a:rPr sz="2000" spc="10" dirty="0">
                <a:solidFill>
                  <a:srgbClr val="009A9A"/>
                </a:solidFill>
                <a:latin typeface="Arial MT"/>
                <a:cs typeface="Arial MT"/>
              </a:rPr>
              <a:t> </a:t>
            </a:r>
            <a:r>
              <a:rPr sz="2000" spc="-5" dirty="0">
                <a:solidFill>
                  <a:srgbClr val="009A9A"/>
                </a:solidFill>
                <a:latin typeface="Arial MT"/>
                <a:cs typeface="Arial MT"/>
              </a:rPr>
              <a:t>an</a:t>
            </a:r>
            <a:r>
              <a:rPr sz="2000" spc="5" dirty="0">
                <a:solidFill>
                  <a:srgbClr val="009A9A"/>
                </a:solidFill>
                <a:latin typeface="Arial MT"/>
                <a:cs typeface="Arial MT"/>
              </a:rPr>
              <a:t> </a:t>
            </a:r>
            <a:r>
              <a:rPr sz="2000" spc="-10" dirty="0">
                <a:solidFill>
                  <a:srgbClr val="009A9A"/>
                </a:solidFill>
                <a:latin typeface="Arial MT"/>
                <a:cs typeface="Arial MT"/>
              </a:rPr>
              <a:t>instance</a:t>
            </a:r>
            <a:r>
              <a:rPr sz="2000" spc="10" dirty="0">
                <a:solidFill>
                  <a:srgbClr val="009A9A"/>
                </a:solidFill>
                <a:latin typeface="Arial MT"/>
                <a:cs typeface="Arial MT"/>
              </a:rPr>
              <a:t> </a:t>
            </a:r>
            <a:r>
              <a:rPr sz="2000" spc="-5" dirty="0">
                <a:solidFill>
                  <a:srgbClr val="009A9A"/>
                </a:solidFill>
                <a:latin typeface="Arial MT"/>
                <a:cs typeface="Arial MT"/>
              </a:rPr>
              <a:t>of</a:t>
            </a:r>
            <a:r>
              <a:rPr sz="2000" spc="5" dirty="0">
                <a:solidFill>
                  <a:srgbClr val="009A9A"/>
                </a:solidFill>
                <a:latin typeface="Arial MT"/>
                <a:cs typeface="Arial MT"/>
              </a:rPr>
              <a:t> </a:t>
            </a:r>
            <a:r>
              <a:rPr sz="2000" spc="-10" dirty="0">
                <a:solidFill>
                  <a:srgbClr val="009A9A"/>
                </a:solidFill>
                <a:latin typeface="Arial MT"/>
                <a:cs typeface="Arial MT"/>
              </a:rPr>
              <a:t>RMIregistry, </a:t>
            </a:r>
            <a:r>
              <a:rPr sz="2000" spc="-540" dirty="0">
                <a:solidFill>
                  <a:srgbClr val="009A9A"/>
                </a:solidFill>
                <a:latin typeface="Arial MT"/>
                <a:cs typeface="Arial MT"/>
              </a:rPr>
              <a:t> </a:t>
            </a:r>
            <a:r>
              <a:rPr sz="2000" spc="-5" dirty="0">
                <a:solidFill>
                  <a:srgbClr val="009A9A"/>
                </a:solidFill>
                <a:latin typeface="Arial MT"/>
                <a:cs typeface="Arial MT"/>
              </a:rPr>
              <a:t>which</a:t>
            </a:r>
            <a:r>
              <a:rPr sz="2000" dirty="0">
                <a:solidFill>
                  <a:srgbClr val="009A9A"/>
                </a:solidFill>
                <a:latin typeface="Arial MT"/>
                <a:cs typeface="Arial MT"/>
              </a:rPr>
              <a:t> </a:t>
            </a:r>
            <a:r>
              <a:rPr sz="2000" spc="-5" dirty="0">
                <a:solidFill>
                  <a:srgbClr val="009A9A"/>
                </a:solidFill>
                <a:latin typeface="Arial MT"/>
                <a:cs typeface="Arial MT"/>
              </a:rPr>
              <a:t>is</a:t>
            </a:r>
            <a:r>
              <a:rPr sz="2000" dirty="0">
                <a:solidFill>
                  <a:srgbClr val="009A9A"/>
                </a:solidFill>
                <a:latin typeface="Arial MT"/>
                <a:cs typeface="Arial MT"/>
              </a:rPr>
              <a:t> </a:t>
            </a:r>
            <a:r>
              <a:rPr sz="2000" spc="-10" dirty="0">
                <a:solidFill>
                  <a:srgbClr val="009A9A"/>
                </a:solidFill>
                <a:latin typeface="Arial MT"/>
                <a:cs typeface="Arial MT"/>
              </a:rPr>
              <a:t>accessed</a:t>
            </a:r>
            <a:r>
              <a:rPr sz="2000" dirty="0">
                <a:solidFill>
                  <a:srgbClr val="009A9A"/>
                </a:solidFill>
                <a:latin typeface="Arial MT"/>
                <a:cs typeface="Arial MT"/>
              </a:rPr>
              <a:t> </a:t>
            </a:r>
            <a:r>
              <a:rPr sz="2000" spc="-5" dirty="0">
                <a:solidFill>
                  <a:srgbClr val="009A9A"/>
                </a:solidFill>
                <a:latin typeface="Arial MT"/>
                <a:cs typeface="Arial MT"/>
              </a:rPr>
              <a:t>by</a:t>
            </a:r>
            <a:r>
              <a:rPr sz="2000" dirty="0">
                <a:solidFill>
                  <a:srgbClr val="009A9A"/>
                </a:solidFill>
                <a:latin typeface="Arial MT"/>
                <a:cs typeface="Arial MT"/>
              </a:rPr>
              <a:t> </a:t>
            </a:r>
            <a:r>
              <a:rPr sz="2000" spc="-5" dirty="0">
                <a:solidFill>
                  <a:srgbClr val="009A9A"/>
                </a:solidFill>
                <a:latin typeface="Arial MT"/>
                <a:cs typeface="Arial MT"/>
              </a:rPr>
              <a:t>methods</a:t>
            </a:r>
            <a:r>
              <a:rPr sz="2000" dirty="0">
                <a:solidFill>
                  <a:srgbClr val="009A9A"/>
                </a:solidFill>
                <a:latin typeface="Arial MT"/>
                <a:cs typeface="Arial MT"/>
              </a:rPr>
              <a:t> </a:t>
            </a:r>
            <a:r>
              <a:rPr sz="2000" spc="-5" dirty="0">
                <a:solidFill>
                  <a:srgbClr val="009A9A"/>
                </a:solidFill>
                <a:latin typeface="Arial MT"/>
                <a:cs typeface="Arial MT"/>
              </a:rPr>
              <a:t>of </a:t>
            </a:r>
            <a:r>
              <a:rPr sz="2000" i="1" spc="-5" dirty="0">
                <a:solidFill>
                  <a:srgbClr val="009A9A"/>
                </a:solidFill>
                <a:latin typeface="Arial"/>
                <a:cs typeface="Arial"/>
              </a:rPr>
              <a:t>Naming</a:t>
            </a:r>
            <a:r>
              <a:rPr sz="2000" i="1" dirty="0">
                <a:solidFill>
                  <a:srgbClr val="009A9A"/>
                </a:solidFill>
                <a:latin typeface="Arial"/>
                <a:cs typeface="Arial"/>
              </a:rPr>
              <a:t> </a:t>
            </a:r>
            <a:r>
              <a:rPr sz="2000" spc="-5" dirty="0">
                <a:solidFill>
                  <a:srgbClr val="009A9A"/>
                </a:solidFill>
                <a:latin typeface="Arial MT"/>
                <a:cs typeface="Arial MT"/>
              </a:rPr>
              <a:t>class</a:t>
            </a:r>
            <a:endParaRPr sz="2000">
              <a:latin typeface="Arial MT"/>
              <a:cs typeface="Arial MT"/>
            </a:endParaRPr>
          </a:p>
          <a:p>
            <a:pPr marL="355600" marR="70485" indent="-342900">
              <a:lnSpc>
                <a:spcPct val="119700"/>
              </a:lnSpc>
              <a:spcBef>
                <a:spcPts val="475"/>
              </a:spcBef>
              <a:buClr>
                <a:srgbClr val="FF9A65"/>
              </a:buClr>
              <a:buSzPct val="60000"/>
              <a:buFont typeface="Wingdings"/>
              <a:buChar char=""/>
              <a:tabLst>
                <a:tab pos="354965" algn="l"/>
                <a:tab pos="355600" algn="l"/>
              </a:tabLst>
            </a:pPr>
            <a:r>
              <a:rPr sz="2000" spc="-10" dirty="0">
                <a:solidFill>
                  <a:srgbClr val="009A9A"/>
                </a:solidFill>
                <a:latin typeface="Arial MT"/>
                <a:cs typeface="Arial MT"/>
              </a:rPr>
              <a:t>Methods</a:t>
            </a:r>
            <a:r>
              <a:rPr sz="2000" spc="10" dirty="0">
                <a:solidFill>
                  <a:srgbClr val="009A9A"/>
                </a:solidFill>
                <a:latin typeface="Arial MT"/>
                <a:cs typeface="Arial MT"/>
              </a:rPr>
              <a:t> </a:t>
            </a:r>
            <a:r>
              <a:rPr sz="2000" spc="-5" dirty="0">
                <a:solidFill>
                  <a:srgbClr val="009A9A"/>
                </a:solidFill>
                <a:latin typeface="Arial MT"/>
                <a:cs typeface="Arial MT"/>
              </a:rPr>
              <a:t>in</a:t>
            </a:r>
            <a:r>
              <a:rPr sz="2000" spc="10" dirty="0">
                <a:solidFill>
                  <a:srgbClr val="009A9A"/>
                </a:solidFill>
                <a:latin typeface="Arial MT"/>
                <a:cs typeface="Arial MT"/>
              </a:rPr>
              <a:t> </a:t>
            </a:r>
            <a:r>
              <a:rPr sz="2000" spc="-5" dirty="0">
                <a:solidFill>
                  <a:srgbClr val="009A9A"/>
                </a:solidFill>
                <a:latin typeface="Arial MT"/>
                <a:cs typeface="Arial MT"/>
              </a:rPr>
              <a:t>the</a:t>
            </a:r>
            <a:r>
              <a:rPr sz="2000" spc="15" dirty="0">
                <a:solidFill>
                  <a:srgbClr val="009A9A"/>
                </a:solidFill>
                <a:latin typeface="Arial MT"/>
                <a:cs typeface="Arial MT"/>
              </a:rPr>
              <a:t> </a:t>
            </a:r>
            <a:r>
              <a:rPr sz="2000" spc="-10" dirty="0">
                <a:solidFill>
                  <a:srgbClr val="009A9A"/>
                </a:solidFill>
                <a:latin typeface="Arial MT"/>
                <a:cs typeface="Arial MT"/>
              </a:rPr>
              <a:t>Naming</a:t>
            </a:r>
            <a:r>
              <a:rPr sz="2000" spc="10" dirty="0">
                <a:solidFill>
                  <a:srgbClr val="009A9A"/>
                </a:solidFill>
                <a:latin typeface="Arial MT"/>
                <a:cs typeface="Arial MT"/>
              </a:rPr>
              <a:t> </a:t>
            </a:r>
            <a:r>
              <a:rPr sz="2000" spc="-5" dirty="0">
                <a:solidFill>
                  <a:srgbClr val="009A9A"/>
                </a:solidFill>
                <a:latin typeface="Arial MT"/>
                <a:cs typeface="Arial MT"/>
              </a:rPr>
              <a:t>class</a:t>
            </a:r>
            <a:r>
              <a:rPr sz="2000" spc="10" dirty="0">
                <a:solidFill>
                  <a:srgbClr val="009A9A"/>
                </a:solidFill>
                <a:latin typeface="Arial MT"/>
                <a:cs typeface="Arial MT"/>
              </a:rPr>
              <a:t> </a:t>
            </a:r>
            <a:r>
              <a:rPr sz="2000" spc="-5" dirty="0">
                <a:solidFill>
                  <a:srgbClr val="009A9A"/>
                </a:solidFill>
                <a:latin typeface="Arial MT"/>
                <a:cs typeface="Arial MT"/>
              </a:rPr>
              <a:t>takes</a:t>
            </a:r>
            <a:r>
              <a:rPr sz="2000" spc="15" dirty="0">
                <a:solidFill>
                  <a:srgbClr val="009A9A"/>
                </a:solidFill>
                <a:latin typeface="Arial MT"/>
                <a:cs typeface="Arial MT"/>
              </a:rPr>
              <a:t> </a:t>
            </a:r>
            <a:r>
              <a:rPr sz="2000" spc="-5" dirty="0">
                <a:solidFill>
                  <a:srgbClr val="009A9A"/>
                </a:solidFill>
                <a:latin typeface="Arial MT"/>
                <a:cs typeface="Arial MT"/>
              </a:rPr>
              <a:t>as</a:t>
            </a:r>
            <a:r>
              <a:rPr sz="2000" spc="10" dirty="0">
                <a:solidFill>
                  <a:srgbClr val="009A9A"/>
                </a:solidFill>
                <a:latin typeface="Arial MT"/>
                <a:cs typeface="Arial MT"/>
              </a:rPr>
              <a:t> </a:t>
            </a:r>
            <a:r>
              <a:rPr sz="2000" spc="-10" dirty="0">
                <a:solidFill>
                  <a:srgbClr val="009A9A"/>
                </a:solidFill>
                <a:latin typeface="Arial MT"/>
                <a:cs typeface="Arial MT"/>
              </a:rPr>
              <a:t>argument</a:t>
            </a:r>
            <a:r>
              <a:rPr sz="2000" spc="10" dirty="0">
                <a:solidFill>
                  <a:srgbClr val="009A9A"/>
                </a:solidFill>
                <a:latin typeface="Arial MT"/>
                <a:cs typeface="Arial MT"/>
              </a:rPr>
              <a:t> </a:t>
            </a:r>
            <a:r>
              <a:rPr sz="2000" spc="-5" dirty="0">
                <a:solidFill>
                  <a:srgbClr val="009A9A"/>
                </a:solidFill>
                <a:latin typeface="Arial MT"/>
                <a:cs typeface="Arial MT"/>
              </a:rPr>
              <a:t>a</a:t>
            </a:r>
            <a:r>
              <a:rPr sz="2000" spc="15" dirty="0">
                <a:solidFill>
                  <a:srgbClr val="009A9A"/>
                </a:solidFill>
                <a:latin typeface="Arial MT"/>
                <a:cs typeface="Arial MT"/>
              </a:rPr>
              <a:t> </a:t>
            </a:r>
            <a:r>
              <a:rPr sz="2000" spc="-10" dirty="0">
                <a:solidFill>
                  <a:srgbClr val="009A9A"/>
                </a:solidFill>
                <a:latin typeface="Arial MT"/>
                <a:cs typeface="Arial MT"/>
              </a:rPr>
              <a:t>URL-formatted</a:t>
            </a:r>
            <a:r>
              <a:rPr sz="2000" spc="10" dirty="0">
                <a:solidFill>
                  <a:srgbClr val="009A9A"/>
                </a:solidFill>
                <a:latin typeface="Arial MT"/>
                <a:cs typeface="Arial MT"/>
              </a:rPr>
              <a:t> </a:t>
            </a:r>
            <a:r>
              <a:rPr sz="2000" spc="-10" dirty="0">
                <a:solidFill>
                  <a:srgbClr val="009A9A"/>
                </a:solidFill>
                <a:latin typeface="Arial MT"/>
                <a:cs typeface="Arial MT"/>
              </a:rPr>
              <a:t>string </a:t>
            </a:r>
            <a:r>
              <a:rPr sz="2000" spc="-540" dirty="0">
                <a:solidFill>
                  <a:srgbClr val="009A9A"/>
                </a:solidFill>
                <a:latin typeface="Arial MT"/>
                <a:cs typeface="Arial MT"/>
              </a:rPr>
              <a:t> </a:t>
            </a:r>
            <a:r>
              <a:rPr sz="2000" spc="-5" dirty="0">
                <a:solidFill>
                  <a:srgbClr val="009A9A"/>
                </a:solidFill>
                <a:latin typeface="Arial MT"/>
                <a:cs typeface="Arial MT"/>
              </a:rPr>
              <a:t>“</a:t>
            </a:r>
            <a:r>
              <a:rPr sz="2000" spc="-10" dirty="0">
                <a:solidFill>
                  <a:srgbClr val="009A9A"/>
                </a:solidFill>
                <a:latin typeface="Arial MT"/>
                <a:cs typeface="Arial MT"/>
              </a:rPr>
              <a:t> </a:t>
            </a:r>
            <a:r>
              <a:rPr sz="2000" spc="-5" dirty="0">
                <a:solidFill>
                  <a:srgbClr val="009A9A"/>
                </a:solidFill>
                <a:latin typeface="Arial MT"/>
                <a:cs typeface="Arial MT"/>
              </a:rPr>
              <a:t>//computerName:port/objectName”</a:t>
            </a:r>
            <a:endParaRPr sz="2000">
              <a:latin typeface="Arial MT"/>
              <a:cs typeface="Arial MT"/>
            </a:endParaRPr>
          </a:p>
          <a:p>
            <a:pPr marL="755650" marR="408305" lvl="1" indent="-285750">
              <a:lnSpc>
                <a:spcPct val="120000"/>
              </a:lnSpc>
              <a:spcBef>
                <a:spcPts val="470"/>
              </a:spcBef>
              <a:buClr>
                <a:srgbClr val="33659A"/>
              </a:buClr>
              <a:buSzPct val="65000"/>
              <a:buFont typeface="Wingdings"/>
              <a:buChar char=""/>
              <a:tabLst>
                <a:tab pos="755650" algn="l"/>
              </a:tabLst>
            </a:pPr>
            <a:r>
              <a:rPr sz="2000" spc="-10" dirty="0">
                <a:solidFill>
                  <a:srgbClr val="009A9A"/>
                </a:solidFill>
                <a:latin typeface="Arial MT"/>
                <a:cs typeface="Arial MT"/>
              </a:rPr>
              <a:t>computerName</a:t>
            </a:r>
            <a:r>
              <a:rPr sz="2000" dirty="0">
                <a:solidFill>
                  <a:srgbClr val="009A9A"/>
                </a:solidFill>
                <a:latin typeface="Arial MT"/>
                <a:cs typeface="Arial MT"/>
              </a:rPr>
              <a:t> </a:t>
            </a:r>
            <a:r>
              <a:rPr sz="2000" spc="-5" dirty="0">
                <a:solidFill>
                  <a:srgbClr val="009A9A"/>
                </a:solidFill>
                <a:latin typeface="Arial MT"/>
                <a:cs typeface="Arial MT"/>
              </a:rPr>
              <a:t>and</a:t>
            </a:r>
            <a:r>
              <a:rPr sz="2000" dirty="0">
                <a:solidFill>
                  <a:srgbClr val="009A9A"/>
                </a:solidFill>
                <a:latin typeface="Arial MT"/>
                <a:cs typeface="Arial MT"/>
              </a:rPr>
              <a:t> </a:t>
            </a:r>
            <a:r>
              <a:rPr sz="2000" spc="-5" dirty="0">
                <a:solidFill>
                  <a:srgbClr val="009A9A"/>
                </a:solidFill>
                <a:latin typeface="Arial MT"/>
                <a:cs typeface="Arial MT"/>
              </a:rPr>
              <a:t>port</a:t>
            </a:r>
            <a:r>
              <a:rPr sz="2000" dirty="0">
                <a:solidFill>
                  <a:srgbClr val="009A9A"/>
                </a:solidFill>
                <a:latin typeface="Arial MT"/>
                <a:cs typeface="Arial MT"/>
              </a:rPr>
              <a:t> </a:t>
            </a:r>
            <a:r>
              <a:rPr sz="2000" spc="-5" dirty="0">
                <a:solidFill>
                  <a:srgbClr val="009A9A"/>
                </a:solidFill>
                <a:latin typeface="Arial MT"/>
                <a:cs typeface="Arial MT"/>
              </a:rPr>
              <a:t>refer</a:t>
            </a:r>
            <a:r>
              <a:rPr sz="2000" dirty="0">
                <a:solidFill>
                  <a:srgbClr val="009A9A"/>
                </a:solidFill>
                <a:latin typeface="Arial MT"/>
                <a:cs typeface="Arial MT"/>
              </a:rPr>
              <a:t> </a:t>
            </a:r>
            <a:r>
              <a:rPr sz="2000" spc="-5" dirty="0">
                <a:solidFill>
                  <a:srgbClr val="009A9A"/>
                </a:solidFill>
                <a:latin typeface="Arial MT"/>
                <a:cs typeface="Arial MT"/>
              </a:rPr>
              <a:t>to</a:t>
            </a:r>
            <a:r>
              <a:rPr sz="2000" dirty="0">
                <a:solidFill>
                  <a:srgbClr val="009A9A"/>
                </a:solidFill>
                <a:latin typeface="Arial MT"/>
                <a:cs typeface="Arial MT"/>
              </a:rPr>
              <a:t> </a:t>
            </a:r>
            <a:r>
              <a:rPr sz="2000" spc="-5" dirty="0">
                <a:solidFill>
                  <a:srgbClr val="009A9A"/>
                </a:solidFill>
                <a:latin typeface="Arial MT"/>
                <a:cs typeface="Arial MT"/>
              </a:rPr>
              <a:t>the location</a:t>
            </a:r>
            <a:r>
              <a:rPr sz="2000" spc="5" dirty="0">
                <a:solidFill>
                  <a:srgbClr val="009A9A"/>
                </a:solidFill>
                <a:latin typeface="Arial MT"/>
                <a:cs typeface="Arial MT"/>
              </a:rPr>
              <a:t> </a:t>
            </a:r>
            <a:r>
              <a:rPr sz="2000" spc="-5" dirty="0">
                <a:solidFill>
                  <a:srgbClr val="009A9A"/>
                </a:solidFill>
                <a:latin typeface="Arial MT"/>
                <a:cs typeface="Arial MT"/>
              </a:rPr>
              <a:t>of</a:t>
            </a:r>
            <a:r>
              <a:rPr sz="2000" dirty="0">
                <a:solidFill>
                  <a:srgbClr val="009A9A"/>
                </a:solidFill>
                <a:latin typeface="Arial MT"/>
                <a:cs typeface="Arial MT"/>
              </a:rPr>
              <a:t> </a:t>
            </a: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RMIregistry;</a:t>
            </a:r>
            <a:r>
              <a:rPr sz="2000" dirty="0">
                <a:solidFill>
                  <a:srgbClr val="009A9A"/>
                </a:solidFill>
                <a:latin typeface="Arial MT"/>
                <a:cs typeface="Arial MT"/>
              </a:rPr>
              <a:t> </a:t>
            </a:r>
            <a:r>
              <a:rPr sz="2000" spc="-10" dirty="0">
                <a:solidFill>
                  <a:srgbClr val="009A9A"/>
                </a:solidFill>
                <a:latin typeface="Arial MT"/>
                <a:cs typeface="Arial MT"/>
              </a:rPr>
              <a:t>if </a:t>
            </a:r>
            <a:r>
              <a:rPr sz="2000" spc="-540" dirty="0">
                <a:solidFill>
                  <a:srgbClr val="009A9A"/>
                </a:solidFill>
                <a:latin typeface="Arial MT"/>
                <a:cs typeface="Arial MT"/>
              </a:rPr>
              <a:t> </a:t>
            </a:r>
            <a:r>
              <a:rPr sz="2000" spc="-10" dirty="0">
                <a:solidFill>
                  <a:srgbClr val="009A9A"/>
                </a:solidFill>
                <a:latin typeface="Arial MT"/>
                <a:cs typeface="Arial MT"/>
              </a:rPr>
              <a:t>omitted,</a:t>
            </a:r>
            <a:r>
              <a:rPr sz="2000" spc="-5" dirty="0">
                <a:solidFill>
                  <a:srgbClr val="009A9A"/>
                </a:solidFill>
                <a:latin typeface="Arial MT"/>
                <a:cs typeface="Arial MT"/>
              </a:rPr>
              <a:t> refer to local </a:t>
            </a:r>
            <a:r>
              <a:rPr sz="2000" spc="-10" dirty="0">
                <a:solidFill>
                  <a:srgbClr val="009A9A"/>
                </a:solidFill>
                <a:latin typeface="Arial MT"/>
                <a:cs typeface="Arial MT"/>
              </a:rPr>
              <a:t>computer</a:t>
            </a:r>
            <a:r>
              <a:rPr sz="2000" spc="-5" dirty="0">
                <a:solidFill>
                  <a:srgbClr val="009A9A"/>
                </a:solidFill>
                <a:latin typeface="Arial MT"/>
                <a:cs typeface="Arial MT"/>
              </a:rPr>
              <a:t> and</a:t>
            </a:r>
            <a:r>
              <a:rPr sz="2000" dirty="0">
                <a:solidFill>
                  <a:srgbClr val="009A9A"/>
                </a:solidFill>
                <a:latin typeface="Arial MT"/>
                <a:cs typeface="Arial MT"/>
              </a:rPr>
              <a:t> </a:t>
            </a:r>
            <a:r>
              <a:rPr sz="2000" spc="-10" dirty="0">
                <a:solidFill>
                  <a:srgbClr val="009A9A"/>
                </a:solidFill>
                <a:latin typeface="Arial MT"/>
                <a:cs typeface="Arial MT"/>
              </a:rPr>
              <a:t>default</a:t>
            </a:r>
            <a:r>
              <a:rPr sz="2000" spc="-5" dirty="0">
                <a:solidFill>
                  <a:srgbClr val="009A9A"/>
                </a:solidFill>
                <a:latin typeface="Arial MT"/>
                <a:cs typeface="Arial MT"/>
              </a:rPr>
              <a:t> </a:t>
            </a:r>
            <a:r>
              <a:rPr sz="2000" spc="-10" dirty="0">
                <a:solidFill>
                  <a:srgbClr val="009A9A"/>
                </a:solidFill>
                <a:latin typeface="Arial MT"/>
                <a:cs typeface="Arial MT"/>
              </a:rPr>
              <a:t>port</a:t>
            </a:r>
            <a:endParaRPr sz="2000">
              <a:latin typeface="Arial MT"/>
              <a:cs typeface="Arial MT"/>
            </a:endParaRPr>
          </a:p>
          <a:p>
            <a:pPr marL="755650" marR="700405" lvl="1" indent="-285750">
              <a:lnSpc>
                <a:spcPct val="119700"/>
              </a:lnSpc>
              <a:spcBef>
                <a:spcPts val="475"/>
              </a:spcBef>
              <a:buClr>
                <a:srgbClr val="33659A"/>
              </a:buClr>
              <a:buSzPct val="65000"/>
              <a:buFont typeface="Wingdings"/>
              <a:buChar char=""/>
              <a:tabLst>
                <a:tab pos="755650" algn="l"/>
              </a:tabLst>
            </a:pPr>
            <a:r>
              <a:rPr sz="2000" spc="-5" dirty="0">
                <a:solidFill>
                  <a:srgbClr val="009A9A"/>
                </a:solidFill>
                <a:latin typeface="Arial MT"/>
                <a:cs typeface="Arial MT"/>
              </a:rPr>
              <a:t>The</a:t>
            </a:r>
            <a:r>
              <a:rPr sz="2000" spc="5" dirty="0">
                <a:solidFill>
                  <a:srgbClr val="009A9A"/>
                </a:solidFill>
                <a:latin typeface="Arial MT"/>
                <a:cs typeface="Arial MT"/>
              </a:rPr>
              <a:t> </a:t>
            </a:r>
            <a:r>
              <a:rPr sz="2000" spc="-10" dirty="0">
                <a:solidFill>
                  <a:srgbClr val="009A9A"/>
                </a:solidFill>
                <a:latin typeface="Arial MT"/>
                <a:cs typeface="Arial MT"/>
              </a:rPr>
              <a:t>service</a:t>
            </a:r>
            <a:r>
              <a:rPr sz="2000" spc="10" dirty="0">
                <a:solidFill>
                  <a:srgbClr val="009A9A"/>
                </a:solidFill>
                <a:latin typeface="Arial MT"/>
                <a:cs typeface="Arial MT"/>
              </a:rPr>
              <a:t> </a:t>
            </a:r>
            <a:r>
              <a:rPr sz="2000" spc="-5" dirty="0">
                <a:solidFill>
                  <a:srgbClr val="009A9A"/>
                </a:solidFill>
                <a:latin typeface="Arial MT"/>
                <a:cs typeface="Arial MT"/>
              </a:rPr>
              <a:t>is</a:t>
            </a:r>
            <a:r>
              <a:rPr sz="2000" spc="10" dirty="0">
                <a:solidFill>
                  <a:srgbClr val="009A9A"/>
                </a:solidFill>
                <a:latin typeface="Arial MT"/>
                <a:cs typeface="Arial MT"/>
              </a:rPr>
              <a:t> </a:t>
            </a:r>
            <a:r>
              <a:rPr sz="2000" spc="-5" dirty="0">
                <a:solidFill>
                  <a:srgbClr val="009A9A"/>
                </a:solidFill>
                <a:latin typeface="Arial MT"/>
                <a:cs typeface="Arial MT"/>
              </a:rPr>
              <a:t>not</a:t>
            </a:r>
            <a:r>
              <a:rPr sz="2000" spc="10" dirty="0">
                <a:solidFill>
                  <a:srgbClr val="009A9A"/>
                </a:solidFill>
                <a:latin typeface="Arial MT"/>
                <a:cs typeface="Arial MT"/>
              </a:rPr>
              <a:t> </a:t>
            </a:r>
            <a:r>
              <a:rPr sz="2000" spc="-10" dirty="0">
                <a:solidFill>
                  <a:srgbClr val="009A9A"/>
                </a:solidFill>
                <a:latin typeface="Arial MT"/>
                <a:cs typeface="Arial MT"/>
              </a:rPr>
              <a:t>system-wide,</a:t>
            </a:r>
            <a:r>
              <a:rPr sz="2000" spc="10" dirty="0">
                <a:solidFill>
                  <a:srgbClr val="009A9A"/>
                </a:solidFill>
                <a:latin typeface="Arial MT"/>
                <a:cs typeface="Arial MT"/>
              </a:rPr>
              <a:t> </a:t>
            </a:r>
            <a:r>
              <a:rPr sz="2000" spc="-10" dirty="0">
                <a:solidFill>
                  <a:srgbClr val="009A9A"/>
                </a:solidFill>
                <a:latin typeface="Arial MT"/>
                <a:cs typeface="Arial MT"/>
              </a:rPr>
              <a:t>clients</a:t>
            </a:r>
            <a:r>
              <a:rPr sz="2000" spc="5" dirty="0">
                <a:solidFill>
                  <a:srgbClr val="009A9A"/>
                </a:solidFill>
                <a:latin typeface="Arial MT"/>
                <a:cs typeface="Arial MT"/>
              </a:rPr>
              <a:t> </a:t>
            </a:r>
            <a:r>
              <a:rPr sz="2000" spc="-5" dirty="0">
                <a:solidFill>
                  <a:srgbClr val="009A9A"/>
                </a:solidFill>
                <a:latin typeface="Arial MT"/>
                <a:cs typeface="Arial MT"/>
              </a:rPr>
              <a:t>must</a:t>
            </a:r>
            <a:r>
              <a:rPr sz="2000" dirty="0">
                <a:solidFill>
                  <a:srgbClr val="009A9A"/>
                </a:solidFill>
                <a:latin typeface="Arial MT"/>
                <a:cs typeface="Arial MT"/>
              </a:rPr>
              <a:t> </a:t>
            </a:r>
            <a:r>
              <a:rPr sz="2000" spc="-5" dirty="0">
                <a:solidFill>
                  <a:srgbClr val="009A9A"/>
                </a:solidFill>
                <a:latin typeface="Arial MT"/>
                <a:cs typeface="Arial MT"/>
              </a:rPr>
              <a:t>direct</a:t>
            </a:r>
            <a:r>
              <a:rPr sz="2000" spc="5" dirty="0">
                <a:solidFill>
                  <a:srgbClr val="009A9A"/>
                </a:solidFill>
                <a:latin typeface="Arial MT"/>
                <a:cs typeface="Arial MT"/>
              </a:rPr>
              <a:t> </a:t>
            </a:r>
            <a:r>
              <a:rPr sz="2000" spc="-5" dirty="0">
                <a:solidFill>
                  <a:srgbClr val="009A9A"/>
                </a:solidFill>
                <a:latin typeface="Arial MT"/>
                <a:cs typeface="Arial MT"/>
              </a:rPr>
              <a:t>their</a:t>
            </a:r>
            <a:r>
              <a:rPr sz="2000" spc="10" dirty="0">
                <a:solidFill>
                  <a:srgbClr val="009A9A"/>
                </a:solidFill>
                <a:latin typeface="Arial MT"/>
                <a:cs typeface="Arial MT"/>
              </a:rPr>
              <a:t> </a:t>
            </a:r>
            <a:r>
              <a:rPr sz="2000" spc="-10" dirty="0">
                <a:solidFill>
                  <a:srgbClr val="009A9A"/>
                </a:solidFill>
                <a:latin typeface="Arial MT"/>
                <a:cs typeface="Arial MT"/>
              </a:rPr>
              <a:t>lookup </a:t>
            </a:r>
            <a:r>
              <a:rPr sz="2000" spc="-540" dirty="0">
                <a:solidFill>
                  <a:srgbClr val="009A9A"/>
                </a:solidFill>
                <a:latin typeface="Arial MT"/>
                <a:cs typeface="Arial MT"/>
              </a:rPr>
              <a:t> </a:t>
            </a:r>
            <a:r>
              <a:rPr sz="2000" spc="-10" dirty="0">
                <a:solidFill>
                  <a:srgbClr val="009A9A"/>
                </a:solidFill>
                <a:latin typeface="Arial MT"/>
                <a:cs typeface="Arial MT"/>
              </a:rPr>
              <a:t>enquiries</a:t>
            </a:r>
            <a:r>
              <a:rPr sz="2000" dirty="0">
                <a:solidFill>
                  <a:srgbClr val="009A9A"/>
                </a:solidFill>
                <a:latin typeface="Arial MT"/>
                <a:cs typeface="Arial MT"/>
              </a:rPr>
              <a:t> </a:t>
            </a:r>
            <a:r>
              <a:rPr sz="2000" spc="-5" dirty="0">
                <a:solidFill>
                  <a:srgbClr val="009A9A"/>
                </a:solidFill>
                <a:latin typeface="Arial MT"/>
                <a:cs typeface="Arial MT"/>
              </a:rPr>
              <a:t>to</a:t>
            </a:r>
            <a:r>
              <a:rPr sz="2000" dirty="0">
                <a:solidFill>
                  <a:srgbClr val="009A9A"/>
                </a:solidFill>
                <a:latin typeface="Arial MT"/>
                <a:cs typeface="Arial MT"/>
              </a:rPr>
              <a:t> </a:t>
            </a:r>
            <a:r>
              <a:rPr sz="2000" spc="-10" dirty="0">
                <a:solidFill>
                  <a:srgbClr val="009A9A"/>
                </a:solidFill>
                <a:latin typeface="Arial MT"/>
                <a:cs typeface="Arial MT"/>
              </a:rPr>
              <a:t>particular</a:t>
            </a:r>
            <a:r>
              <a:rPr sz="2000" dirty="0">
                <a:solidFill>
                  <a:srgbClr val="009A9A"/>
                </a:solidFill>
                <a:latin typeface="Arial MT"/>
                <a:cs typeface="Arial MT"/>
              </a:rPr>
              <a:t> </a:t>
            </a:r>
            <a:r>
              <a:rPr sz="2000" spc="-10" dirty="0">
                <a:solidFill>
                  <a:srgbClr val="009A9A"/>
                </a:solidFill>
                <a:latin typeface="Arial MT"/>
                <a:cs typeface="Arial MT"/>
              </a:rPr>
              <a:t>hosts</a:t>
            </a:r>
            <a:endParaRPr sz="2000">
              <a:latin typeface="Arial MT"/>
              <a:cs typeface="Arial MT"/>
            </a:endParaRPr>
          </a:p>
          <a:p>
            <a:pPr marL="755650" lvl="1" indent="-285750">
              <a:lnSpc>
                <a:spcPct val="100000"/>
              </a:lnSpc>
              <a:spcBef>
                <a:spcPts val="944"/>
              </a:spcBef>
              <a:buClr>
                <a:srgbClr val="33659A"/>
              </a:buClr>
              <a:buSzPct val="65000"/>
              <a:buFont typeface="Wingdings"/>
              <a:buChar char=""/>
              <a:tabLst>
                <a:tab pos="755650" algn="l"/>
              </a:tabLst>
            </a:pPr>
            <a:r>
              <a:rPr sz="2000" spc="-5" dirty="0">
                <a:solidFill>
                  <a:srgbClr val="009A9A"/>
                </a:solidFill>
                <a:latin typeface="Arial MT"/>
                <a:cs typeface="Arial MT"/>
              </a:rPr>
              <a:t>E.g.</a:t>
            </a:r>
            <a:r>
              <a:rPr sz="2000" spc="10" dirty="0">
                <a:solidFill>
                  <a:srgbClr val="009A9A"/>
                </a:solidFill>
                <a:latin typeface="Arial MT"/>
                <a:cs typeface="Arial MT"/>
              </a:rPr>
              <a:t> </a:t>
            </a:r>
            <a:r>
              <a:rPr sz="2000" spc="-10" dirty="0">
                <a:solidFill>
                  <a:srgbClr val="009A9A"/>
                </a:solidFill>
                <a:latin typeface="Arial MT"/>
                <a:cs typeface="Arial MT"/>
              </a:rPr>
              <a:t>Naming.rebind(“Shape</a:t>
            </a:r>
            <a:r>
              <a:rPr sz="2000" spc="10" dirty="0">
                <a:solidFill>
                  <a:srgbClr val="009A9A"/>
                </a:solidFill>
                <a:latin typeface="Arial MT"/>
                <a:cs typeface="Arial MT"/>
              </a:rPr>
              <a:t> </a:t>
            </a:r>
            <a:r>
              <a:rPr sz="2000" spc="-5" dirty="0">
                <a:solidFill>
                  <a:srgbClr val="009A9A"/>
                </a:solidFill>
                <a:latin typeface="Arial MT"/>
                <a:cs typeface="Arial MT"/>
              </a:rPr>
              <a:t>List”,</a:t>
            </a:r>
            <a:r>
              <a:rPr sz="2000" spc="15" dirty="0">
                <a:solidFill>
                  <a:srgbClr val="009A9A"/>
                </a:solidFill>
                <a:latin typeface="Arial MT"/>
                <a:cs typeface="Arial MT"/>
              </a:rPr>
              <a:t> </a:t>
            </a:r>
            <a:r>
              <a:rPr sz="2000" spc="-10" dirty="0">
                <a:solidFill>
                  <a:srgbClr val="009A9A"/>
                </a:solidFill>
                <a:latin typeface="Arial MT"/>
                <a:cs typeface="Arial MT"/>
              </a:rPr>
              <a:t>aShapeList);</a:t>
            </a:r>
            <a:endParaRPr sz="2000">
              <a:latin typeface="Arial MT"/>
              <a:cs typeface="Arial MT"/>
            </a:endParaRPr>
          </a:p>
        </p:txBody>
      </p:sp>
    </p:spTree>
    <p:extLst>
      <p:ext uri="{BB962C8B-B14F-4D97-AF65-F5344CB8AC3E}">
        <p14:creationId xmlns:p14="http://schemas.microsoft.com/office/powerpoint/2010/main" val="2994771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28</a:t>
            </a:fld>
            <a:endParaRPr spc="-5" dirty="0"/>
          </a:p>
        </p:txBody>
      </p:sp>
      <p:sp>
        <p:nvSpPr>
          <p:cNvPr id="2" name="object 2"/>
          <p:cNvSpPr txBox="1">
            <a:spLocks noGrp="1"/>
          </p:cNvSpPr>
          <p:nvPr>
            <p:ph type="title"/>
          </p:nvPr>
        </p:nvSpPr>
        <p:spPr>
          <a:xfrm>
            <a:off x="2136902" y="3378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908302" y="1319277"/>
            <a:ext cx="8281034" cy="4350385"/>
          </a:xfrm>
          <a:prstGeom prst="rect">
            <a:avLst/>
          </a:prstGeom>
        </p:spPr>
        <p:txBody>
          <a:bodyPr vert="horz" wrap="square" lIns="0" tIns="12700" rIns="0" bIns="0" rtlCol="0">
            <a:spAutoFit/>
          </a:bodyPr>
          <a:lstStyle/>
          <a:p>
            <a:pPr marL="12700">
              <a:lnSpc>
                <a:spcPct val="100000"/>
              </a:lnSpc>
              <a:spcBef>
                <a:spcPts val="100"/>
              </a:spcBef>
            </a:pPr>
            <a:r>
              <a:rPr sz="2400" i="1" spc="-5" dirty="0">
                <a:solidFill>
                  <a:srgbClr val="00339A"/>
                </a:solidFill>
                <a:latin typeface="Times New Roman"/>
                <a:cs typeface="Times New Roman"/>
              </a:rPr>
              <a:t>The</a:t>
            </a:r>
            <a:r>
              <a:rPr sz="2400" i="1" spc="-20" dirty="0">
                <a:solidFill>
                  <a:srgbClr val="00339A"/>
                </a:solidFill>
                <a:latin typeface="Times New Roman"/>
                <a:cs typeface="Times New Roman"/>
              </a:rPr>
              <a:t> </a:t>
            </a:r>
            <a:r>
              <a:rPr sz="2400" i="1" dirty="0">
                <a:solidFill>
                  <a:srgbClr val="00339A"/>
                </a:solidFill>
                <a:latin typeface="Times New Roman"/>
                <a:cs typeface="Times New Roman"/>
              </a:rPr>
              <a:t>Naming</a:t>
            </a:r>
            <a:r>
              <a:rPr sz="2400" i="1" spc="-20" dirty="0">
                <a:solidFill>
                  <a:srgbClr val="00339A"/>
                </a:solidFill>
                <a:latin typeface="Times New Roman"/>
                <a:cs typeface="Times New Roman"/>
              </a:rPr>
              <a:t> </a:t>
            </a:r>
            <a:r>
              <a:rPr sz="2400" i="1" dirty="0">
                <a:solidFill>
                  <a:srgbClr val="00339A"/>
                </a:solidFill>
                <a:latin typeface="Times New Roman"/>
                <a:cs typeface="Times New Roman"/>
              </a:rPr>
              <a:t>class</a:t>
            </a:r>
            <a:r>
              <a:rPr sz="2400" i="1" spc="-20" dirty="0">
                <a:solidFill>
                  <a:srgbClr val="00339A"/>
                </a:solidFill>
                <a:latin typeface="Times New Roman"/>
                <a:cs typeface="Times New Roman"/>
              </a:rPr>
              <a:t> </a:t>
            </a:r>
            <a:r>
              <a:rPr sz="2400" i="1" dirty="0">
                <a:solidFill>
                  <a:srgbClr val="00339A"/>
                </a:solidFill>
                <a:latin typeface="Times New Roman"/>
                <a:cs typeface="Times New Roman"/>
              </a:rPr>
              <a:t>of</a:t>
            </a:r>
            <a:r>
              <a:rPr sz="2400" i="1" spc="-20" dirty="0">
                <a:solidFill>
                  <a:srgbClr val="00339A"/>
                </a:solidFill>
                <a:latin typeface="Times New Roman"/>
                <a:cs typeface="Times New Roman"/>
              </a:rPr>
              <a:t> </a:t>
            </a:r>
            <a:r>
              <a:rPr sz="2400" i="1" dirty="0">
                <a:solidFill>
                  <a:srgbClr val="00339A"/>
                </a:solidFill>
                <a:latin typeface="Times New Roman"/>
                <a:cs typeface="Times New Roman"/>
              </a:rPr>
              <a:t>Java</a:t>
            </a:r>
            <a:r>
              <a:rPr sz="2400" i="1" spc="-20" dirty="0">
                <a:solidFill>
                  <a:srgbClr val="00339A"/>
                </a:solidFill>
                <a:latin typeface="Times New Roman"/>
                <a:cs typeface="Times New Roman"/>
              </a:rPr>
              <a:t> </a:t>
            </a:r>
            <a:r>
              <a:rPr sz="2400" i="1" dirty="0">
                <a:solidFill>
                  <a:srgbClr val="00339A"/>
                </a:solidFill>
                <a:latin typeface="Times New Roman"/>
                <a:cs typeface="Times New Roman"/>
              </a:rPr>
              <a:t>RMIregistry</a:t>
            </a:r>
            <a:endParaRPr sz="2400">
              <a:latin typeface="Times New Roman"/>
              <a:cs typeface="Times New Roman"/>
            </a:endParaRPr>
          </a:p>
          <a:p>
            <a:pPr>
              <a:lnSpc>
                <a:spcPct val="100000"/>
              </a:lnSpc>
              <a:spcBef>
                <a:spcPts val="15"/>
              </a:spcBef>
            </a:pPr>
            <a:endParaRPr sz="2050">
              <a:latin typeface="Times New Roman"/>
              <a:cs typeface="Times New Roman"/>
            </a:endParaRPr>
          </a:p>
          <a:p>
            <a:pPr marL="12700">
              <a:lnSpc>
                <a:spcPct val="100000"/>
              </a:lnSpc>
            </a:pPr>
            <a:r>
              <a:rPr sz="2000" i="1" spc="-5" dirty="0">
                <a:solidFill>
                  <a:srgbClr val="009A9A"/>
                </a:solidFill>
                <a:latin typeface="Times New Roman"/>
                <a:cs typeface="Times New Roman"/>
              </a:rPr>
              <a:t>void</a:t>
            </a:r>
            <a:r>
              <a:rPr sz="2000" i="1" spc="-10" dirty="0">
                <a:solidFill>
                  <a:srgbClr val="009A9A"/>
                </a:solidFill>
                <a:latin typeface="Times New Roman"/>
                <a:cs typeface="Times New Roman"/>
              </a:rPr>
              <a:t> </a:t>
            </a:r>
            <a:r>
              <a:rPr sz="2000" i="1" spc="-5" dirty="0">
                <a:solidFill>
                  <a:srgbClr val="009A9A"/>
                </a:solidFill>
                <a:latin typeface="Times New Roman"/>
                <a:cs typeface="Times New Roman"/>
              </a:rPr>
              <a:t>rebind (String name,</a:t>
            </a:r>
            <a:r>
              <a:rPr sz="2000" i="1" dirty="0">
                <a:solidFill>
                  <a:srgbClr val="009A9A"/>
                </a:solidFill>
                <a:latin typeface="Times New Roman"/>
                <a:cs typeface="Times New Roman"/>
              </a:rPr>
              <a:t> </a:t>
            </a:r>
            <a:r>
              <a:rPr sz="2000" i="1" spc="-5" dirty="0">
                <a:solidFill>
                  <a:srgbClr val="009A9A"/>
                </a:solidFill>
                <a:latin typeface="Times New Roman"/>
                <a:cs typeface="Times New Roman"/>
              </a:rPr>
              <a:t>Remote obj)</a:t>
            </a:r>
            <a:endParaRPr sz="2000">
              <a:latin typeface="Times New Roman"/>
              <a:cs typeface="Times New Roman"/>
            </a:endParaRPr>
          </a:p>
          <a:p>
            <a:pPr marL="469265">
              <a:lnSpc>
                <a:spcPct val="100000"/>
              </a:lnSpc>
            </a:pPr>
            <a:r>
              <a:rPr sz="2000" spc="-5" dirty="0">
                <a:solidFill>
                  <a:srgbClr val="009A9A"/>
                </a:solidFill>
                <a:latin typeface="Times New Roman"/>
                <a:cs typeface="Times New Roman"/>
              </a:rPr>
              <a:t>//used</a:t>
            </a:r>
            <a:r>
              <a:rPr sz="2000" spc="-10" dirty="0">
                <a:solidFill>
                  <a:srgbClr val="009A9A"/>
                </a:solidFill>
                <a:latin typeface="Times New Roman"/>
                <a:cs typeface="Times New Roman"/>
              </a:rPr>
              <a:t> </a:t>
            </a:r>
            <a:r>
              <a:rPr sz="2000" spc="5" dirty="0">
                <a:solidFill>
                  <a:srgbClr val="009A9A"/>
                </a:solidFill>
                <a:latin typeface="Times New Roman"/>
                <a:cs typeface="Times New Roman"/>
              </a:rPr>
              <a:t>by </a:t>
            </a:r>
            <a:r>
              <a:rPr sz="2000" spc="-5" dirty="0">
                <a:solidFill>
                  <a:srgbClr val="009A9A"/>
                </a:solidFill>
                <a:latin typeface="Times New Roman"/>
                <a:cs typeface="Times New Roman"/>
              </a:rPr>
              <a:t>a server to </a:t>
            </a:r>
            <a:r>
              <a:rPr sz="2000" spc="-10" dirty="0">
                <a:solidFill>
                  <a:srgbClr val="009A9A"/>
                </a:solidFill>
                <a:latin typeface="Times New Roman"/>
                <a:cs typeface="Times New Roman"/>
              </a:rPr>
              <a:t>register</a:t>
            </a:r>
            <a:r>
              <a:rPr sz="2000" spc="-5" dirty="0">
                <a:solidFill>
                  <a:srgbClr val="009A9A"/>
                </a:solidFill>
                <a:latin typeface="Times New Roman"/>
                <a:cs typeface="Times New Roman"/>
              </a:rPr>
              <a:t> the</a:t>
            </a:r>
            <a:r>
              <a:rPr sz="2000" spc="-10" dirty="0">
                <a:solidFill>
                  <a:srgbClr val="009A9A"/>
                </a:solidFill>
                <a:latin typeface="Times New Roman"/>
                <a:cs typeface="Times New Roman"/>
              </a:rPr>
              <a:t> </a:t>
            </a:r>
            <a:r>
              <a:rPr sz="2000" spc="-5" dirty="0">
                <a:solidFill>
                  <a:srgbClr val="009A9A"/>
                </a:solidFill>
                <a:latin typeface="Times New Roman"/>
                <a:cs typeface="Times New Roman"/>
              </a:rPr>
              <a:t>identifier</a:t>
            </a:r>
            <a:r>
              <a:rPr sz="2000" dirty="0">
                <a:solidFill>
                  <a:srgbClr val="009A9A"/>
                </a:solidFill>
                <a:latin typeface="Times New Roman"/>
                <a:cs typeface="Times New Roman"/>
              </a:rPr>
              <a:t> </a:t>
            </a:r>
            <a:r>
              <a:rPr sz="2000" spc="-5" dirty="0">
                <a:solidFill>
                  <a:srgbClr val="009A9A"/>
                </a:solidFill>
                <a:latin typeface="Times New Roman"/>
                <a:cs typeface="Times New Roman"/>
              </a:rPr>
              <a:t>of</a:t>
            </a:r>
            <a:r>
              <a:rPr sz="2000" dirty="0">
                <a:solidFill>
                  <a:srgbClr val="009A9A"/>
                </a:solidFill>
                <a:latin typeface="Times New Roman"/>
                <a:cs typeface="Times New Roman"/>
              </a:rPr>
              <a:t> </a:t>
            </a:r>
            <a:r>
              <a:rPr sz="2000" spc="-5" dirty="0">
                <a:solidFill>
                  <a:srgbClr val="009A9A"/>
                </a:solidFill>
                <a:latin typeface="Times New Roman"/>
                <a:cs typeface="Times New Roman"/>
              </a:rPr>
              <a:t>a</a:t>
            </a:r>
            <a:r>
              <a:rPr sz="2000" dirty="0">
                <a:solidFill>
                  <a:srgbClr val="009A9A"/>
                </a:solidFill>
                <a:latin typeface="Times New Roman"/>
                <a:cs typeface="Times New Roman"/>
              </a:rPr>
              <a:t> </a:t>
            </a:r>
            <a:r>
              <a:rPr sz="2000" spc="-10" dirty="0">
                <a:solidFill>
                  <a:srgbClr val="009A9A"/>
                </a:solidFill>
                <a:latin typeface="Times New Roman"/>
                <a:cs typeface="Times New Roman"/>
              </a:rPr>
              <a:t>remote</a:t>
            </a:r>
            <a:r>
              <a:rPr sz="2000" dirty="0">
                <a:solidFill>
                  <a:srgbClr val="009A9A"/>
                </a:solidFill>
                <a:latin typeface="Times New Roman"/>
                <a:cs typeface="Times New Roman"/>
              </a:rPr>
              <a:t> </a:t>
            </a:r>
            <a:r>
              <a:rPr sz="2000" spc="-5" dirty="0">
                <a:solidFill>
                  <a:srgbClr val="009A9A"/>
                </a:solidFill>
                <a:latin typeface="Times New Roman"/>
                <a:cs typeface="Times New Roman"/>
              </a:rPr>
              <a:t>object</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by</a:t>
            </a:r>
            <a:r>
              <a:rPr sz="2000" spc="15" dirty="0">
                <a:solidFill>
                  <a:srgbClr val="009A9A"/>
                </a:solidFill>
                <a:latin typeface="Times New Roman"/>
                <a:cs typeface="Times New Roman"/>
              </a:rPr>
              <a:t> </a:t>
            </a:r>
            <a:r>
              <a:rPr sz="2000" spc="-10" dirty="0">
                <a:solidFill>
                  <a:srgbClr val="009A9A"/>
                </a:solidFill>
                <a:latin typeface="Times New Roman"/>
                <a:cs typeface="Times New Roman"/>
              </a:rPr>
              <a:t>name</a:t>
            </a:r>
            <a:endParaRPr sz="2000">
              <a:latin typeface="Times New Roman"/>
              <a:cs typeface="Times New Roman"/>
            </a:endParaRPr>
          </a:p>
          <a:p>
            <a:pPr marL="12700">
              <a:lnSpc>
                <a:spcPct val="100000"/>
              </a:lnSpc>
            </a:pPr>
            <a:r>
              <a:rPr sz="2000" i="1" spc="-5" dirty="0">
                <a:solidFill>
                  <a:srgbClr val="009A9A"/>
                </a:solidFill>
                <a:latin typeface="Times New Roman"/>
                <a:cs typeface="Times New Roman"/>
              </a:rPr>
              <a:t>void bind (String name, Remote obj)</a:t>
            </a:r>
            <a:endParaRPr sz="2000">
              <a:latin typeface="Times New Roman"/>
              <a:cs typeface="Times New Roman"/>
            </a:endParaRPr>
          </a:p>
          <a:p>
            <a:pPr marL="469265" marR="5080">
              <a:lnSpc>
                <a:spcPct val="100000"/>
              </a:lnSpc>
            </a:pPr>
            <a:r>
              <a:rPr sz="2000" spc="-5" dirty="0">
                <a:solidFill>
                  <a:srgbClr val="009A9A"/>
                </a:solidFill>
                <a:latin typeface="Times New Roman"/>
                <a:cs typeface="Times New Roman"/>
              </a:rPr>
              <a:t>//alternatively</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used by</a:t>
            </a:r>
            <a:r>
              <a:rPr sz="2000" spc="20" dirty="0">
                <a:solidFill>
                  <a:srgbClr val="009A9A"/>
                </a:solidFill>
                <a:latin typeface="Times New Roman"/>
                <a:cs typeface="Times New Roman"/>
              </a:rPr>
              <a:t> </a:t>
            </a:r>
            <a:r>
              <a:rPr sz="2000" spc="-5" dirty="0">
                <a:solidFill>
                  <a:srgbClr val="009A9A"/>
                </a:solidFill>
                <a:latin typeface="Times New Roman"/>
                <a:cs typeface="Times New Roman"/>
              </a:rPr>
              <a:t>a</a:t>
            </a:r>
            <a:r>
              <a:rPr sz="2000" dirty="0">
                <a:solidFill>
                  <a:srgbClr val="009A9A"/>
                </a:solidFill>
                <a:latin typeface="Times New Roman"/>
                <a:cs typeface="Times New Roman"/>
              </a:rPr>
              <a:t> </a:t>
            </a:r>
            <a:r>
              <a:rPr sz="2000" spc="-5" dirty="0">
                <a:solidFill>
                  <a:srgbClr val="009A9A"/>
                </a:solidFill>
                <a:latin typeface="Times New Roman"/>
                <a:cs typeface="Times New Roman"/>
              </a:rPr>
              <a:t>server to</a:t>
            </a:r>
            <a:r>
              <a:rPr sz="2000" spc="-10" dirty="0">
                <a:solidFill>
                  <a:srgbClr val="009A9A"/>
                </a:solidFill>
                <a:latin typeface="Times New Roman"/>
                <a:cs typeface="Times New Roman"/>
              </a:rPr>
              <a:t> </a:t>
            </a:r>
            <a:r>
              <a:rPr sz="2000" spc="-5" dirty="0">
                <a:solidFill>
                  <a:srgbClr val="009A9A"/>
                </a:solidFill>
                <a:latin typeface="Times New Roman"/>
                <a:cs typeface="Times New Roman"/>
              </a:rPr>
              <a:t>register a</a:t>
            </a:r>
            <a:r>
              <a:rPr sz="2000" dirty="0">
                <a:solidFill>
                  <a:srgbClr val="009A9A"/>
                </a:solidFill>
                <a:latin typeface="Times New Roman"/>
                <a:cs typeface="Times New Roman"/>
              </a:rPr>
              <a:t> </a:t>
            </a:r>
            <a:r>
              <a:rPr sz="2000" spc="-5" dirty="0">
                <a:solidFill>
                  <a:srgbClr val="009A9A"/>
                </a:solidFill>
                <a:latin typeface="Times New Roman"/>
                <a:cs typeface="Times New Roman"/>
              </a:rPr>
              <a:t>remote object</a:t>
            </a:r>
            <a:r>
              <a:rPr sz="2000" dirty="0">
                <a:solidFill>
                  <a:srgbClr val="009A9A"/>
                </a:solidFill>
                <a:latin typeface="Times New Roman"/>
                <a:cs typeface="Times New Roman"/>
              </a:rPr>
              <a:t> </a:t>
            </a:r>
            <a:r>
              <a:rPr sz="2000" spc="-5" dirty="0">
                <a:solidFill>
                  <a:srgbClr val="009A9A"/>
                </a:solidFill>
                <a:latin typeface="Times New Roman"/>
                <a:cs typeface="Times New Roman"/>
              </a:rPr>
              <a:t>by name,</a:t>
            </a:r>
            <a:r>
              <a:rPr sz="2000" dirty="0">
                <a:solidFill>
                  <a:srgbClr val="009A9A"/>
                </a:solidFill>
                <a:latin typeface="Times New Roman"/>
                <a:cs typeface="Times New Roman"/>
              </a:rPr>
              <a:t> </a:t>
            </a:r>
            <a:r>
              <a:rPr sz="2000" spc="-5" dirty="0">
                <a:solidFill>
                  <a:srgbClr val="009A9A"/>
                </a:solidFill>
                <a:latin typeface="Times New Roman"/>
                <a:cs typeface="Times New Roman"/>
              </a:rPr>
              <a:t>but if the </a:t>
            </a:r>
            <a:r>
              <a:rPr sz="2000" spc="-484" dirty="0">
                <a:solidFill>
                  <a:srgbClr val="009A9A"/>
                </a:solidFill>
                <a:latin typeface="Times New Roman"/>
                <a:cs typeface="Times New Roman"/>
              </a:rPr>
              <a:t> </a:t>
            </a:r>
            <a:r>
              <a:rPr sz="2000" spc="-5" dirty="0">
                <a:solidFill>
                  <a:srgbClr val="009A9A"/>
                </a:solidFill>
                <a:latin typeface="Times New Roman"/>
                <a:cs typeface="Times New Roman"/>
              </a:rPr>
              <a:t>name</a:t>
            </a:r>
            <a:r>
              <a:rPr sz="2000" dirty="0">
                <a:solidFill>
                  <a:srgbClr val="009A9A"/>
                </a:solidFill>
                <a:latin typeface="Times New Roman"/>
                <a:cs typeface="Times New Roman"/>
              </a:rPr>
              <a:t> </a:t>
            </a:r>
            <a:r>
              <a:rPr sz="2000" spc="-5" dirty="0">
                <a:solidFill>
                  <a:srgbClr val="009A9A"/>
                </a:solidFill>
                <a:latin typeface="Times New Roman"/>
                <a:cs typeface="Times New Roman"/>
              </a:rPr>
              <a:t>is</a:t>
            </a:r>
            <a:r>
              <a:rPr sz="2000" dirty="0">
                <a:solidFill>
                  <a:srgbClr val="009A9A"/>
                </a:solidFill>
                <a:latin typeface="Times New Roman"/>
                <a:cs typeface="Times New Roman"/>
              </a:rPr>
              <a:t> </a:t>
            </a:r>
            <a:r>
              <a:rPr sz="2000" spc="-5" dirty="0">
                <a:solidFill>
                  <a:srgbClr val="009A9A"/>
                </a:solidFill>
                <a:latin typeface="Times New Roman"/>
                <a:cs typeface="Times New Roman"/>
              </a:rPr>
              <a:t>already</a:t>
            </a:r>
            <a:r>
              <a:rPr sz="2000" spc="20" dirty="0">
                <a:solidFill>
                  <a:srgbClr val="009A9A"/>
                </a:solidFill>
                <a:latin typeface="Times New Roman"/>
                <a:cs typeface="Times New Roman"/>
              </a:rPr>
              <a:t> </a:t>
            </a:r>
            <a:r>
              <a:rPr sz="2000" spc="-5" dirty="0">
                <a:solidFill>
                  <a:srgbClr val="009A9A"/>
                </a:solidFill>
                <a:latin typeface="Times New Roman"/>
                <a:cs typeface="Times New Roman"/>
              </a:rPr>
              <a:t>bound</a:t>
            </a:r>
            <a:r>
              <a:rPr sz="2000" dirty="0">
                <a:solidFill>
                  <a:srgbClr val="009A9A"/>
                </a:solidFill>
                <a:latin typeface="Times New Roman"/>
                <a:cs typeface="Times New Roman"/>
              </a:rPr>
              <a:t> </a:t>
            </a:r>
            <a:r>
              <a:rPr sz="2000" spc="-5" dirty="0">
                <a:solidFill>
                  <a:srgbClr val="009A9A"/>
                </a:solidFill>
                <a:latin typeface="Times New Roman"/>
                <a:cs typeface="Times New Roman"/>
              </a:rPr>
              <a:t>to</a:t>
            </a:r>
            <a:r>
              <a:rPr sz="2000" dirty="0">
                <a:solidFill>
                  <a:srgbClr val="009A9A"/>
                </a:solidFill>
                <a:latin typeface="Times New Roman"/>
                <a:cs typeface="Times New Roman"/>
              </a:rPr>
              <a:t> </a:t>
            </a:r>
            <a:r>
              <a:rPr sz="2000" spc="-5" dirty="0">
                <a:solidFill>
                  <a:srgbClr val="009A9A"/>
                </a:solidFill>
                <a:latin typeface="Times New Roman"/>
                <a:cs typeface="Times New Roman"/>
              </a:rPr>
              <a:t>a</a:t>
            </a:r>
            <a:r>
              <a:rPr sz="2000" spc="5" dirty="0">
                <a:solidFill>
                  <a:srgbClr val="009A9A"/>
                </a:solidFill>
                <a:latin typeface="Times New Roman"/>
                <a:cs typeface="Times New Roman"/>
              </a:rPr>
              <a:t> </a:t>
            </a:r>
            <a:r>
              <a:rPr sz="2000" spc="-10" dirty="0">
                <a:solidFill>
                  <a:srgbClr val="009A9A"/>
                </a:solidFill>
                <a:latin typeface="Times New Roman"/>
                <a:cs typeface="Times New Roman"/>
              </a:rPr>
              <a:t>remote</a:t>
            </a:r>
            <a:r>
              <a:rPr sz="2000" dirty="0">
                <a:solidFill>
                  <a:srgbClr val="009A9A"/>
                </a:solidFill>
                <a:latin typeface="Times New Roman"/>
                <a:cs typeface="Times New Roman"/>
              </a:rPr>
              <a:t> </a:t>
            </a:r>
            <a:r>
              <a:rPr sz="2000" spc="-5" dirty="0">
                <a:solidFill>
                  <a:srgbClr val="009A9A"/>
                </a:solidFill>
                <a:latin typeface="Times New Roman"/>
                <a:cs typeface="Times New Roman"/>
              </a:rPr>
              <a:t>object </a:t>
            </a:r>
            <a:r>
              <a:rPr sz="2000" spc="-10" dirty="0">
                <a:solidFill>
                  <a:srgbClr val="009A9A"/>
                </a:solidFill>
                <a:latin typeface="Times New Roman"/>
                <a:cs typeface="Times New Roman"/>
              </a:rPr>
              <a:t>reference</a:t>
            </a:r>
            <a:r>
              <a:rPr sz="2000" dirty="0">
                <a:solidFill>
                  <a:srgbClr val="009A9A"/>
                </a:solidFill>
                <a:latin typeface="Times New Roman"/>
                <a:cs typeface="Times New Roman"/>
              </a:rPr>
              <a:t> </a:t>
            </a:r>
            <a:r>
              <a:rPr sz="2000" spc="-5" dirty="0">
                <a:solidFill>
                  <a:srgbClr val="009A9A"/>
                </a:solidFill>
                <a:latin typeface="Times New Roman"/>
                <a:cs typeface="Times New Roman"/>
              </a:rPr>
              <a:t>an</a:t>
            </a:r>
            <a:r>
              <a:rPr sz="2000" dirty="0">
                <a:solidFill>
                  <a:srgbClr val="009A9A"/>
                </a:solidFill>
                <a:latin typeface="Times New Roman"/>
                <a:cs typeface="Times New Roman"/>
              </a:rPr>
              <a:t> </a:t>
            </a:r>
            <a:r>
              <a:rPr sz="2000" spc="-5" dirty="0">
                <a:solidFill>
                  <a:srgbClr val="009A9A"/>
                </a:solidFill>
                <a:latin typeface="Times New Roman"/>
                <a:cs typeface="Times New Roman"/>
              </a:rPr>
              <a:t>exception</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is</a:t>
            </a:r>
            <a:r>
              <a:rPr sz="2000" dirty="0">
                <a:solidFill>
                  <a:srgbClr val="009A9A"/>
                </a:solidFill>
                <a:latin typeface="Times New Roman"/>
                <a:cs typeface="Times New Roman"/>
              </a:rPr>
              <a:t> </a:t>
            </a:r>
            <a:r>
              <a:rPr sz="2000" spc="-5" dirty="0">
                <a:solidFill>
                  <a:srgbClr val="009A9A"/>
                </a:solidFill>
                <a:latin typeface="Times New Roman"/>
                <a:cs typeface="Times New Roman"/>
              </a:rPr>
              <a:t>thrown.</a:t>
            </a:r>
            <a:endParaRPr sz="2000">
              <a:latin typeface="Times New Roman"/>
              <a:cs typeface="Times New Roman"/>
            </a:endParaRPr>
          </a:p>
          <a:p>
            <a:pPr marL="12700">
              <a:lnSpc>
                <a:spcPct val="100000"/>
              </a:lnSpc>
            </a:pPr>
            <a:r>
              <a:rPr sz="2000" i="1" spc="-5" dirty="0">
                <a:solidFill>
                  <a:srgbClr val="009A9A"/>
                </a:solidFill>
                <a:latin typeface="Times New Roman"/>
                <a:cs typeface="Times New Roman"/>
              </a:rPr>
              <a:t>void unbind</a:t>
            </a:r>
            <a:r>
              <a:rPr sz="2000" i="1" spc="-10" dirty="0">
                <a:solidFill>
                  <a:srgbClr val="009A9A"/>
                </a:solidFill>
                <a:latin typeface="Times New Roman"/>
                <a:cs typeface="Times New Roman"/>
              </a:rPr>
              <a:t> </a:t>
            </a:r>
            <a:r>
              <a:rPr sz="2000" i="1" spc="-5" dirty="0">
                <a:solidFill>
                  <a:srgbClr val="009A9A"/>
                </a:solidFill>
                <a:latin typeface="Times New Roman"/>
                <a:cs typeface="Times New Roman"/>
              </a:rPr>
              <a:t>(String</a:t>
            </a:r>
            <a:r>
              <a:rPr sz="2000" i="1" dirty="0">
                <a:solidFill>
                  <a:srgbClr val="009A9A"/>
                </a:solidFill>
                <a:latin typeface="Times New Roman"/>
                <a:cs typeface="Times New Roman"/>
              </a:rPr>
              <a:t> </a:t>
            </a:r>
            <a:r>
              <a:rPr sz="2000" i="1" spc="-5" dirty="0">
                <a:solidFill>
                  <a:srgbClr val="009A9A"/>
                </a:solidFill>
                <a:latin typeface="Times New Roman"/>
                <a:cs typeface="Times New Roman"/>
              </a:rPr>
              <a:t>name, Remote</a:t>
            </a:r>
            <a:r>
              <a:rPr sz="2000" i="1" dirty="0">
                <a:solidFill>
                  <a:srgbClr val="009A9A"/>
                </a:solidFill>
                <a:latin typeface="Times New Roman"/>
                <a:cs typeface="Times New Roman"/>
              </a:rPr>
              <a:t> </a:t>
            </a:r>
            <a:r>
              <a:rPr sz="2000" i="1" spc="-5" dirty="0">
                <a:solidFill>
                  <a:srgbClr val="009A9A"/>
                </a:solidFill>
                <a:latin typeface="Times New Roman"/>
                <a:cs typeface="Times New Roman"/>
              </a:rPr>
              <a:t>obj)</a:t>
            </a:r>
            <a:endParaRPr sz="2000">
              <a:latin typeface="Times New Roman"/>
              <a:cs typeface="Times New Roman"/>
            </a:endParaRPr>
          </a:p>
          <a:p>
            <a:pPr marL="469265">
              <a:lnSpc>
                <a:spcPct val="100000"/>
              </a:lnSpc>
            </a:pPr>
            <a:r>
              <a:rPr sz="2000" spc="-5" dirty="0">
                <a:solidFill>
                  <a:srgbClr val="009A9A"/>
                </a:solidFill>
                <a:latin typeface="Times New Roman"/>
                <a:cs typeface="Times New Roman"/>
              </a:rPr>
              <a:t>//removes</a:t>
            </a:r>
            <a:r>
              <a:rPr sz="2000" spc="-25" dirty="0">
                <a:solidFill>
                  <a:srgbClr val="009A9A"/>
                </a:solidFill>
                <a:latin typeface="Times New Roman"/>
                <a:cs typeface="Times New Roman"/>
              </a:rPr>
              <a:t> </a:t>
            </a:r>
            <a:r>
              <a:rPr sz="2000" spc="-5" dirty="0">
                <a:solidFill>
                  <a:srgbClr val="009A9A"/>
                </a:solidFill>
                <a:latin typeface="Times New Roman"/>
                <a:cs typeface="Times New Roman"/>
              </a:rPr>
              <a:t>a</a:t>
            </a:r>
            <a:r>
              <a:rPr sz="2000" spc="-20" dirty="0">
                <a:solidFill>
                  <a:srgbClr val="009A9A"/>
                </a:solidFill>
                <a:latin typeface="Times New Roman"/>
                <a:cs typeface="Times New Roman"/>
              </a:rPr>
              <a:t> </a:t>
            </a:r>
            <a:r>
              <a:rPr sz="2000" spc="-5" dirty="0">
                <a:solidFill>
                  <a:srgbClr val="009A9A"/>
                </a:solidFill>
                <a:latin typeface="Times New Roman"/>
                <a:cs typeface="Times New Roman"/>
              </a:rPr>
              <a:t>binding.</a:t>
            </a:r>
            <a:endParaRPr sz="2000">
              <a:latin typeface="Times New Roman"/>
              <a:cs typeface="Times New Roman"/>
            </a:endParaRPr>
          </a:p>
          <a:p>
            <a:pPr marL="12700">
              <a:lnSpc>
                <a:spcPct val="100000"/>
              </a:lnSpc>
            </a:pPr>
            <a:r>
              <a:rPr sz="2000" i="1" spc="-5" dirty="0">
                <a:solidFill>
                  <a:srgbClr val="009A9A"/>
                </a:solidFill>
                <a:latin typeface="Times New Roman"/>
                <a:cs typeface="Times New Roman"/>
              </a:rPr>
              <a:t>Remote</a:t>
            </a:r>
            <a:r>
              <a:rPr sz="2000" i="1" spc="-10" dirty="0">
                <a:solidFill>
                  <a:srgbClr val="009A9A"/>
                </a:solidFill>
                <a:latin typeface="Times New Roman"/>
                <a:cs typeface="Times New Roman"/>
              </a:rPr>
              <a:t> </a:t>
            </a:r>
            <a:r>
              <a:rPr sz="2000" i="1" spc="-5" dirty="0">
                <a:solidFill>
                  <a:srgbClr val="009A9A"/>
                </a:solidFill>
                <a:latin typeface="Times New Roman"/>
                <a:cs typeface="Times New Roman"/>
              </a:rPr>
              <a:t>lookup(String </a:t>
            </a:r>
            <a:r>
              <a:rPr sz="2000" i="1" spc="-10" dirty="0">
                <a:solidFill>
                  <a:srgbClr val="009A9A"/>
                </a:solidFill>
                <a:latin typeface="Times New Roman"/>
                <a:cs typeface="Times New Roman"/>
              </a:rPr>
              <a:t>name)</a:t>
            </a:r>
            <a:endParaRPr sz="2000">
              <a:latin typeface="Times New Roman"/>
              <a:cs typeface="Times New Roman"/>
            </a:endParaRPr>
          </a:p>
          <a:p>
            <a:pPr marL="469265" marR="743585">
              <a:lnSpc>
                <a:spcPct val="100000"/>
              </a:lnSpc>
            </a:pPr>
            <a:r>
              <a:rPr sz="2000" spc="-5" dirty="0">
                <a:solidFill>
                  <a:srgbClr val="009A9A"/>
                </a:solidFill>
                <a:latin typeface="Times New Roman"/>
                <a:cs typeface="Times New Roman"/>
              </a:rPr>
              <a:t>//used</a:t>
            </a:r>
            <a:r>
              <a:rPr sz="2000" dirty="0">
                <a:solidFill>
                  <a:srgbClr val="009A9A"/>
                </a:solidFill>
                <a:latin typeface="Times New Roman"/>
                <a:cs typeface="Times New Roman"/>
              </a:rPr>
              <a:t> </a:t>
            </a:r>
            <a:r>
              <a:rPr sz="2000" spc="5" dirty="0">
                <a:solidFill>
                  <a:srgbClr val="009A9A"/>
                </a:solidFill>
                <a:latin typeface="Times New Roman"/>
                <a:cs typeface="Times New Roman"/>
              </a:rPr>
              <a:t>by</a:t>
            </a:r>
            <a:r>
              <a:rPr sz="2000" spc="10" dirty="0">
                <a:solidFill>
                  <a:srgbClr val="009A9A"/>
                </a:solidFill>
                <a:latin typeface="Times New Roman"/>
                <a:cs typeface="Times New Roman"/>
              </a:rPr>
              <a:t> </a:t>
            </a:r>
            <a:r>
              <a:rPr sz="2000" spc="-5" dirty="0">
                <a:solidFill>
                  <a:srgbClr val="009A9A"/>
                </a:solidFill>
                <a:latin typeface="Times New Roman"/>
                <a:cs typeface="Times New Roman"/>
              </a:rPr>
              <a:t>clients</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to</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look</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up</a:t>
            </a:r>
            <a:r>
              <a:rPr sz="2000" dirty="0">
                <a:solidFill>
                  <a:srgbClr val="009A9A"/>
                </a:solidFill>
                <a:latin typeface="Times New Roman"/>
                <a:cs typeface="Times New Roman"/>
              </a:rPr>
              <a:t> </a:t>
            </a:r>
            <a:r>
              <a:rPr sz="2000" spc="-5" dirty="0">
                <a:solidFill>
                  <a:srgbClr val="009A9A"/>
                </a:solidFill>
                <a:latin typeface="Times New Roman"/>
                <a:cs typeface="Times New Roman"/>
              </a:rPr>
              <a:t>a</a:t>
            </a:r>
            <a:r>
              <a:rPr sz="2000" spc="5" dirty="0">
                <a:solidFill>
                  <a:srgbClr val="009A9A"/>
                </a:solidFill>
                <a:latin typeface="Times New Roman"/>
                <a:cs typeface="Times New Roman"/>
              </a:rPr>
              <a:t> </a:t>
            </a:r>
            <a:r>
              <a:rPr sz="2000" spc="-10" dirty="0">
                <a:solidFill>
                  <a:srgbClr val="009A9A"/>
                </a:solidFill>
                <a:latin typeface="Times New Roman"/>
                <a:cs typeface="Times New Roman"/>
              </a:rPr>
              <a:t>remote</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object</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by</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name.</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A</a:t>
            </a:r>
            <a:r>
              <a:rPr sz="2000" dirty="0">
                <a:solidFill>
                  <a:srgbClr val="009A9A"/>
                </a:solidFill>
                <a:latin typeface="Times New Roman"/>
                <a:cs typeface="Times New Roman"/>
              </a:rPr>
              <a:t> </a:t>
            </a:r>
            <a:r>
              <a:rPr sz="2000" spc="-5" dirty="0">
                <a:solidFill>
                  <a:srgbClr val="009A9A"/>
                </a:solidFill>
                <a:latin typeface="Times New Roman"/>
                <a:cs typeface="Times New Roman"/>
              </a:rPr>
              <a:t>remote</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object </a:t>
            </a:r>
            <a:r>
              <a:rPr sz="2000" spc="-484" dirty="0">
                <a:solidFill>
                  <a:srgbClr val="009A9A"/>
                </a:solidFill>
                <a:latin typeface="Times New Roman"/>
                <a:cs typeface="Times New Roman"/>
              </a:rPr>
              <a:t> </a:t>
            </a:r>
            <a:r>
              <a:rPr sz="2000" spc="-10" dirty="0">
                <a:solidFill>
                  <a:srgbClr val="009A9A"/>
                </a:solidFill>
                <a:latin typeface="Times New Roman"/>
                <a:cs typeface="Times New Roman"/>
              </a:rPr>
              <a:t>reference </a:t>
            </a:r>
            <a:r>
              <a:rPr sz="2000" spc="-5" dirty="0">
                <a:solidFill>
                  <a:srgbClr val="009A9A"/>
                </a:solidFill>
                <a:latin typeface="Times New Roman"/>
                <a:cs typeface="Times New Roman"/>
              </a:rPr>
              <a:t>is </a:t>
            </a:r>
            <a:r>
              <a:rPr sz="2000" spc="-10" dirty="0">
                <a:solidFill>
                  <a:srgbClr val="009A9A"/>
                </a:solidFill>
                <a:latin typeface="Times New Roman"/>
                <a:cs typeface="Times New Roman"/>
              </a:rPr>
              <a:t>returned.</a:t>
            </a:r>
            <a:endParaRPr sz="2000">
              <a:latin typeface="Times New Roman"/>
              <a:cs typeface="Times New Roman"/>
            </a:endParaRPr>
          </a:p>
          <a:p>
            <a:pPr marL="12700">
              <a:lnSpc>
                <a:spcPct val="100000"/>
              </a:lnSpc>
            </a:pPr>
            <a:r>
              <a:rPr sz="2000" i="1" spc="-5" dirty="0">
                <a:solidFill>
                  <a:srgbClr val="009A9A"/>
                </a:solidFill>
                <a:latin typeface="Times New Roman"/>
                <a:cs typeface="Times New Roman"/>
              </a:rPr>
              <a:t>String</a:t>
            </a:r>
            <a:r>
              <a:rPr sz="2000" i="1" spc="-25" dirty="0">
                <a:solidFill>
                  <a:srgbClr val="009A9A"/>
                </a:solidFill>
                <a:latin typeface="Times New Roman"/>
                <a:cs typeface="Times New Roman"/>
              </a:rPr>
              <a:t> </a:t>
            </a:r>
            <a:r>
              <a:rPr sz="2000" i="1" spc="5" dirty="0">
                <a:solidFill>
                  <a:srgbClr val="009A9A"/>
                </a:solidFill>
                <a:latin typeface="Times New Roman"/>
                <a:cs typeface="Times New Roman"/>
              </a:rPr>
              <a:t>[]</a:t>
            </a:r>
            <a:r>
              <a:rPr sz="2000" i="1" spc="-15" dirty="0">
                <a:solidFill>
                  <a:srgbClr val="009A9A"/>
                </a:solidFill>
                <a:latin typeface="Times New Roman"/>
                <a:cs typeface="Times New Roman"/>
              </a:rPr>
              <a:t> </a:t>
            </a:r>
            <a:r>
              <a:rPr sz="2000" i="1" spc="-5" dirty="0">
                <a:solidFill>
                  <a:srgbClr val="009A9A"/>
                </a:solidFill>
                <a:latin typeface="Times New Roman"/>
                <a:cs typeface="Times New Roman"/>
              </a:rPr>
              <a:t>list()</a:t>
            </a:r>
            <a:endParaRPr sz="2000">
              <a:latin typeface="Times New Roman"/>
              <a:cs typeface="Times New Roman"/>
            </a:endParaRPr>
          </a:p>
          <a:p>
            <a:pPr marL="469265">
              <a:lnSpc>
                <a:spcPct val="100000"/>
              </a:lnSpc>
            </a:pPr>
            <a:r>
              <a:rPr sz="2000" spc="-5" dirty="0">
                <a:solidFill>
                  <a:srgbClr val="009A9A"/>
                </a:solidFill>
                <a:latin typeface="Times New Roman"/>
                <a:cs typeface="Times New Roman"/>
              </a:rPr>
              <a:t>//returns</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an</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array</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of</a:t>
            </a:r>
            <a:r>
              <a:rPr sz="2000" spc="5" dirty="0">
                <a:solidFill>
                  <a:srgbClr val="009A9A"/>
                </a:solidFill>
                <a:latin typeface="Times New Roman"/>
                <a:cs typeface="Times New Roman"/>
              </a:rPr>
              <a:t> </a:t>
            </a:r>
            <a:r>
              <a:rPr sz="2000" spc="-10" dirty="0">
                <a:solidFill>
                  <a:srgbClr val="009A9A"/>
                </a:solidFill>
                <a:latin typeface="Times New Roman"/>
                <a:cs typeface="Times New Roman"/>
              </a:rPr>
              <a:t>Strings</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containing</a:t>
            </a:r>
            <a:r>
              <a:rPr sz="2000" dirty="0">
                <a:solidFill>
                  <a:srgbClr val="009A9A"/>
                </a:solidFill>
                <a:latin typeface="Times New Roman"/>
                <a:cs typeface="Times New Roman"/>
              </a:rPr>
              <a:t> </a:t>
            </a:r>
            <a:r>
              <a:rPr sz="2000" spc="-5" dirty="0">
                <a:solidFill>
                  <a:srgbClr val="009A9A"/>
                </a:solidFill>
                <a:latin typeface="Times New Roman"/>
                <a:cs typeface="Times New Roman"/>
              </a:rPr>
              <a:t>the</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names</a:t>
            </a:r>
            <a:r>
              <a:rPr sz="2000" dirty="0">
                <a:solidFill>
                  <a:srgbClr val="009A9A"/>
                </a:solidFill>
                <a:latin typeface="Times New Roman"/>
                <a:cs typeface="Times New Roman"/>
              </a:rPr>
              <a:t> </a:t>
            </a:r>
            <a:r>
              <a:rPr sz="2000" spc="-5" dirty="0">
                <a:solidFill>
                  <a:srgbClr val="009A9A"/>
                </a:solidFill>
                <a:latin typeface="Times New Roman"/>
                <a:cs typeface="Times New Roman"/>
              </a:rPr>
              <a:t>bound in</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the</a:t>
            </a:r>
            <a:r>
              <a:rPr sz="2000" spc="5" dirty="0">
                <a:solidFill>
                  <a:srgbClr val="009A9A"/>
                </a:solidFill>
                <a:latin typeface="Times New Roman"/>
                <a:cs typeface="Times New Roman"/>
              </a:rPr>
              <a:t> </a:t>
            </a:r>
            <a:r>
              <a:rPr sz="2000" spc="-5" dirty="0">
                <a:solidFill>
                  <a:srgbClr val="009A9A"/>
                </a:solidFill>
                <a:latin typeface="Times New Roman"/>
                <a:cs typeface="Times New Roman"/>
              </a:rPr>
              <a:t>registry.</a:t>
            </a:r>
            <a:endParaRPr sz="2000">
              <a:latin typeface="Times New Roman"/>
              <a:cs typeface="Times New Roman"/>
            </a:endParaRPr>
          </a:p>
        </p:txBody>
      </p:sp>
    </p:spTree>
    <p:extLst>
      <p:ext uri="{BB962C8B-B14F-4D97-AF65-F5344CB8AC3E}">
        <p14:creationId xmlns:p14="http://schemas.microsoft.com/office/powerpoint/2010/main" val="203726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6902" y="3378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5290836" y="4472443"/>
            <a:ext cx="3358515" cy="436880"/>
          </a:xfrm>
          <a:prstGeom prst="rect">
            <a:avLst/>
          </a:prstGeom>
        </p:spPr>
        <p:txBody>
          <a:bodyPr vert="horz" wrap="square" lIns="0" tIns="12700" rIns="0" bIns="0" rtlCol="0">
            <a:spAutoFit/>
          </a:bodyPr>
          <a:lstStyle/>
          <a:p>
            <a:pPr marL="12700">
              <a:lnSpc>
                <a:spcPct val="100000"/>
              </a:lnSpc>
              <a:spcBef>
                <a:spcPts val="100"/>
              </a:spcBef>
            </a:pPr>
            <a:r>
              <a:rPr sz="2700" spc="-5" dirty="0">
                <a:latin typeface="Arial MT"/>
                <a:cs typeface="Arial MT"/>
              </a:rPr>
              <a:t>UnicastRemoteObject</a:t>
            </a:r>
            <a:endParaRPr sz="2700">
              <a:latin typeface="Arial MT"/>
              <a:cs typeface="Arial MT"/>
            </a:endParaRPr>
          </a:p>
        </p:txBody>
      </p:sp>
      <p:sp>
        <p:nvSpPr>
          <p:cNvPr id="4" name="object 4"/>
          <p:cNvSpPr/>
          <p:nvPr/>
        </p:nvSpPr>
        <p:spPr>
          <a:xfrm>
            <a:off x="3960876" y="3784854"/>
            <a:ext cx="723900" cy="638175"/>
          </a:xfrm>
          <a:custGeom>
            <a:avLst/>
            <a:gdLst/>
            <a:ahLst/>
            <a:cxnLst/>
            <a:rect l="l" t="t" r="r" b="b"/>
            <a:pathLst>
              <a:path w="723900" h="638175">
                <a:moveTo>
                  <a:pt x="0" y="637794"/>
                </a:moveTo>
                <a:lnTo>
                  <a:pt x="723899" y="0"/>
                </a:lnTo>
              </a:path>
            </a:pathLst>
          </a:custGeom>
          <a:ln w="63500">
            <a:solidFill>
              <a:srgbClr val="000000"/>
            </a:solidFill>
          </a:ln>
        </p:spPr>
        <p:txBody>
          <a:bodyPr wrap="square" lIns="0" tIns="0" rIns="0" bIns="0" rtlCol="0"/>
          <a:lstStyle/>
          <a:p>
            <a:endParaRPr sz="1800"/>
          </a:p>
        </p:txBody>
      </p:sp>
      <p:sp>
        <p:nvSpPr>
          <p:cNvPr id="5" name="object 5"/>
          <p:cNvSpPr txBox="1"/>
          <p:nvPr/>
        </p:nvSpPr>
        <p:spPr>
          <a:xfrm>
            <a:off x="6900926" y="5658103"/>
            <a:ext cx="2426970" cy="436880"/>
          </a:xfrm>
          <a:prstGeom prst="rect">
            <a:avLst/>
          </a:prstGeom>
        </p:spPr>
        <p:txBody>
          <a:bodyPr vert="horz" wrap="square" lIns="0" tIns="12700" rIns="0" bIns="0" rtlCol="0">
            <a:spAutoFit/>
          </a:bodyPr>
          <a:lstStyle/>
          <a:p>
            <a:pPr marL="12700">
              <a:lnSpc>
                <a:spcPct val="100000"/>
              </a:lnSpc>
              <a:spcBef>
                <a:spcPts val="100"/>
              </a:spcBef>
            </a:pPr>
            <a:r>
              <a:rPr sz="2700" spc="-5" dirty="0">
                <a:latin typeface="Arial MT"/>
                <a:cs typeface="Arial MT"/>
              </a:rPr>
              <a:t>&lt;servant</a:t>
            </a:r>
            <a:r>
              <a:rPr sz="2700" spc="-80" dirty="0">
                <a:latin typeface="Arial MT"/>
                <a:cs typeface="Arial MT"/>
              </a:rPr>
              <a:t> </a:t>
            </a:r>
            <a:r>
              <a:rPr sz="2700" spc="-5" dirty="0">
                <a:latin typeface="Arial MT"/>
                <a:cs typeface="Arial MT"/>
              </a:rPr>
              <a:t>class&gt;</a:t>
            </a:r>
            <a:endParaRPr sz="2700">
              <a:latin typeface="Arial MT"/>
              <a:cs typeface="Arial MT"/>
            </a:endParaRPr>
          </a:p>
        </p:txBody>
      </p:sp>
      <p:sp>
        <p:nvSpPr>
          <p:cNvPr id="6" name="object 6"/>
          <p:cNvSpPr txBox="1"/>
          <p:nvPr/>
        </p:nvSpPr>
        <p:spPr>
          <a:xfrm>
            <a:off x="2578089" y="4489946"/>
            <a:ext cx="1702435" cy="436880"/>
          </a:xfrm>
          <a:prstGeom prst="rect">
            <a:avLst/>
          </a:prstGeom>
        </p:spPr>
        <p:txBody>
          <a:bodyPr vert="horz" wrap="square" lIns="0" tIns="12700" rIns="0" bIns="0" rtlCol="0">
            <a:spAutoFit/>
          </a:bodyPr>
          <a:lstStyle/>
          <a:p>
            <a:pPr marL="12700">
              <a:lnSpc>
                <a:spcPct val="100000"/>
              </a:lnSpc>
              <a:spcBef>
                <a:spcPts val="100"/>
              </a:spcBef>
            </a:pPr>
            <a:r>
              <a:rPr sz="2700" spc="-5" dirty="0">
                <a:latin typeface="Arial MT"/>
                <a:cs typeface="Arial MT"/>
              </a:rPr>
              <a:t>Activatable</a:t>
            </a:r>
            <a:endParaRPr sz="2700">
              <a:latin typeface="Arial MT"/>
              <a:cs typeface="Arial MT"/>
            </a:endParaRPr>
          </a:p>
        </p:txBody>
      </p:sp>
      <p:sp>
        <p:nvSpPr>
          <p:cNvPr id="7" name="object 7"/>
          <p:cNvSpPr/>
          <p:nvPr/>
        </p:nvSpPr>
        <p:spPr>
          <a:xfrm>
            <a:off x="5026152" y="2674620"/>
            <a:ext cx="469900" cy="640080"/>
          </a:xfrm>
          <a:custGeom>
            <a:avLst/>
            <a:gdLst/>
            <a:ahLst/>
            <a:cxnLst/>
            <a:rect l="l" t="t" r="r" b="b"/>
            <a:pathLst>
              <a:path w="469900" h="640079">
                <a:moveTo>
                  <a:pt x="469392" y="640080"/>
                </a:moveTo>
                <a:lnTo>
                  <a:pt x="0" y="0"/>
                </a:lnTo>
              </a:path>
            </a:pathLst>
          </a:custGeom>
          <a:ln w="63500">
            <a:solidFill>
              <a:srgbClr val="000000"/>
            </a:solidFill>
          </a:ln>
        </p:spPr>
        <p:txBody>
          <a:bodyPr wrap="square" lIns="0" tIns="0" rIns="0" bIns="0" rtlCol="0"/>
          <a:lstStyle/>
          <a:p>
            <a:endParaRPr sz="1800"/>
          </a:p>
        </p:txBody>
      </p:sp>
      <p:sp>
        <p:nvSpPr>
          <p:cNvPr id="8" name="object 8"/>
          <p:cNvSpPr/>
          <p:nvPr/>
        </p:nvSpPr>
        <p:spPr>
          <a:xfrm>
            <a:off x="5878829" y="3741420"/>
            <a:ext cx="469900" cy="638810"/>
          </a:xfrm>
          <a:custGeom>
            <a:avLst/>
            <a:gdLst/>
            <a:ahLst/>
            <a:cxnLst/>
            <a:rect l="l" t="t" r="r" b="b"/>
            <a:pathLst>
              <a:path w="469900" h="638810">
                <a:moveTo>
                  <a:pt x="469392" y="638555"/>
                </a:moveTo>
                <a:lnTo>
                  <a:pt x="0" y="0"/>
                </a:lnTo>
              </a:path>
            </a:pathLst>
          </a:custGeom>
          <a:ln w="63500">
            <a:solidFill>
              <a:srgbClr val="000000"/>
            </a:solidFill>
          </a:ln>
        </p:spPr>
        <p:txBody>
          <a:bodyPr wrap="square" lIns="0" tIns="0" rIns="0" bIns="0" rtlCol="0"/>
          <a:lstStyle/>
          <a:p>
            <a:endParaRPr sz="1800"/>
          </a:p>
        </p:txBody>
      </p:sp>
      <p:sp>
        <p:nvSpPr>
          <p:cNvPr id="9" name="object 9"/>
          <p:cNvSpPr txBox="1"/>
          <p:nvPr/>
        </p:nvSpPr>
        <p:spPr>
          <a:xfrm>
            <a:off x="1908303" y="1163827"/>
            <a:ext cx="7376795" cy="2610971"/>
          </a:xfrm>
          <a:prstGeom prst="rect">
            <a:avLst/>
          </a:prstGeom>
        </p:spPr>
        <p:txBody>
          <a:bodyPr vert="horz" wrap="square" lIns="0" tIns="12700" rIns="0" bIns="0" rtlCol="0">
            <a:spAutoFit/>
          </a:bodyPr>
          <a:lstStyle/>
          <a:p>
            <a:pPr marR="2626360" algn="r">
              <a:lnSpc>
                <a:spcPct val="100000"/>
              </a:lnSpc>
              <a:spcBef>
                <a:spcPts val="100"/>
              </a:spcBef>
            </a:pPr>
            <a:r>
              <a:rPr sz="2800" dirty="0">
                <a:solidFill>
                  <a:srgbClr val="00339A"/>
                </a:solidFill>
                <a:latin typeface="Arial MT"/>
                <a:cs typeface="Arial MT"/>
              </a:rPr>
              <a:t>Classes</a:t>
            </a:r>
            <a:r>
              <a:rPr sz="2800" spc="-25" dirty="0">
                <a:solidFill>
                  <a:srgbClr val="00339A"/>
                </a:solidFill>
                <a:latin typeface="Arial MT"/>
                <a:cs typeface="Arial MT"/>
              </a:rPr>
              <a:t> </a:t>
            </a:r>
            <a:r>
              <a:rPr sz="2800" dirty="0">
                <a:solidFill>
                  <a:srgbClr val="00339A"/>
                </a:solidFill>
                <a:latin typeface="Arial MT"/>
                <a:cs typeface="Arial MT"/>
              </a:rPr>
              <a:t>supporting</a:t>
            </a:r>
            <a:r>
              <a:rPr sz="2800" spc="-25" dirty="0">
                <a:solidFill>
                  <a:srgbClr val="00339A"/>
                </a:solidFill>
                <a:latin typeface="Arial MT"/>
                <a:cs typeface="Arial MT"/>
              </a:rPr>
              <a:t> </a:t>
            </a:r>
            <a:r>
              <a:rPr sz="2800" dirty="0">
                <a:solidFill>
                  <a:srgbClr val="00339A"/>
                </a:solidFill>
                <a:latin typeface="Arial MT"/>
                <a:cs typeface="Arial MT"/>
              </a:rPr>
              <a:t>Java</a:t>
            </a:r>
            <a:r>
              <a:rPr sz="2800" spc="-25" dirty="0">
                <a:solidFill>
                  <a:srgbClr val="00339A"/>
                </a:solidFill>
                <a:latin typeface="Arial MT"/>
                <a:cs typeface="Arial MT"/>
              </a:rPr>
              <a:t> </a:t>
            </a:r>
            <a:r>
              <a:rPr sz="2800" dirty="0">
                <a:solidFill>
                  <a:srgbClr val="00339A"/>
                </a:solidFill>
                <a:latin typeface="Arial MT"/>
                <a:cs typeface="Arial MT"/>
              </a:rPr>
              <a:t>RMI:</a:t>
            </a:r>
            <a:endParaRPr sz="2800">
              <a:latin typeface="Arial MT"/>
              <a:cs typeface="Arial MT"/>
            </a:endParaRPr>
          </a:p>
          <a:p>
            <a:pPr marL="12700">
              <a:lnSpc>
                <a:spcPct val="100000"/>
              </a:lnSpc>
              <a:spcBef>
                <a:spcPts val="15"/>
              </a:spcBef>
            </a:pPr>
            <a:r>
              <a:rPr sz="2000" spc="-5" dirty="0">
                <a:solidFill>
                  <a:srgbClr val="009A9A"/>
                </a:solidFill>
                <a:latin typeface="Arial MT"/>
                <a:cs typeface="Arial MT"/>
              </a:rPr>
              <a:t>Every</a:t>
            </a:r>
            <a:r>
              <a:rPr sz="2000" spc="5" dirty="0">
                <a:solidFill>
                  <a:srgbClr val="009A9A"/>
                </a:solidFill>
                <a:latin typeface="Arial MT"/>
                <a:cs typeface="Arial MT"/>
              </a:rPr>
              <a:t> </a:t>
            </a:r>
            <a:r>
              <a:rPr sz="2000" spc="-5" dirty="0">
                <a:solidFill>
                  <a:srgbClr val="009A9A"/>
                </a:solidFill>
                <a:latin typeface="Arial MT"/>
                <a:cs typeface="Arial MT"/>
              </a:rPr>
              <a:t>single</a:t>
            </a:r>
            <a:r>
              <a:rPr sz="2000" spc="10" dirty="0">
                <a:solidFill>
                  <a:srgbClr val="009A9A"/>
                </a:solidFill>
                <a:latin typeface="Arial MT"/>
                <a:cs typeface="Arial MT"/>
              </a:rPr>
              <a:t> </a:t>
            </a:r>
            <a:r>
              <a:rPr sz="2000" spc="-5" dirty="0">
                <a:solidFill>
                  <a:srgbClr val="009A9A"/>
                </a:solidFill>
                <a:latin typeface="Arial MT"/>
                <a:cs typeface="Arial MT"/>
              </a:rPr>
              <a:t>servant</a:t>
            </a:r>
            <a:r>
              <a:rPr sz="2000" spc="10" dirty="0">
                <a:solidFill>
                  <a:srgbClr val="009A9A"/>
                </a:solidFill>
                <a:latin typeface="Arial MT"/>
                <a:cs typeface="Arial MT"/>
              </a:rPr>
              <a:t> </a:t>
            </a:r>
            <a:r>
              <a:rPr sz="2000" spc="-5" dirty="0">
                <a:solidFill>
                  <a:srgbClr val="009A9A"/>
                </a:solidFill>
                <a:latin typeface="Arial MT"/>
                <a:cs typeface="Arial MT"/>
              </a:rPr>
              <a:t>class</a:t>
            </a:r>
            <a:r>
              <a:rPr sz="2000" spc="10" dirty="0">
                <a:solidFill>
                  <a:srgbClr val="009A9A"/>
                </a:solidFill>
                <a:latin typeface="Arial MT"/>
                <a:cs typeface="Arial MT"/>
              </a:rPr>
              <a:t> </a:t>
            </a:r>
            <a:r>
              <a:rPr sz="2000" spc="-10" dirty="0">
                <a:solidFill>
                  <a:srgbClr val="009A9A"/>
                </a:solidFill>
                <a:latin typeface="Arial MT"/>
                <a:cs typeface="Arial MT"/>
              </a:rPr>
              <a:t>needs</a:t>
            </a:r>
            <a:r>
              <a:rPr sz="2000" spc="10" dirty="0">
                <a:solidFill>
                  <a:srgbClr val="009A9A"/>
                </a:solidFill>
                <a:latin typeface="Arial MT"/>
                <a:cs typeface="Arial MT"/>
              </a:rPr>
              <a:t> </a:t>
            </a:r>
            <a:r>
              <a:rPr sz="2000" spc="-5" dirty="0">
                <a:solidFill>
                  <a:srgbClr val="009A9A"/>
                </a:solidFill>
                <a:latin typeface="Arial MT"/>
                <a:cs typeface="Arial MT"/>
              </a:rPr>
              <a:t>to</a:t>
            </a:r>
            <a:r>
              <a:rPr sz="2000" spc="10" dirty="0">
                <a:solidFill>
                  <a:srgbClr val="009A9A"/>
                </a:solidFill>
                <a:latin typeface="Arial MT"/>
                <a:cs typeface="Arial MT"/>
              </a:rPr>
              <a:t> </a:t>
            </a:r>
            <a:r>
              <a:rPr sz="2000" spc="-5" dirty="0">
                <a:solidFill>
                  <a:srgbClr val="009A9A"/>
                </a:solidFill>
                <a:latin typeface="Arial MT"/>
                <a:cs typeface="Arial MT"/>
              </a:rPr>
              <a:t>extend</a:t>
            </a:r>
            <a:r>
              <a:rPr sz="2000" spc="20" dirty="0">
                <a:solidFill>
                  <a:srgbClr val="009A9A"/>
                </a:solidFill>
                <a:latin typeface="Arial MT"/>
                <a:cs typeface="Arial MT"/>
              </a:rPr>
              <a:t> </a:t>
            </a:r>
            <a:r>
              <a:rPr sz="2000" spc="-10" dirty="0">
                <a:solidFill>
                  <a:srgbClr val="009A9A"/>
                </a:solidFill>
                <a:latin typeface="Arial MT"/>
                <a:cs typeface="Arial MT"/>
              </a:rPr>
              <a:t>UnicastRemoteObject</a:t>
            </a:r>
            <a:endParaRPr sz="2000">
              <a:latin typeface="Arial MT"/>
              <a:cs typeface="Arial MT"/>
            </a:endParaRPr>
          </a:p>
          <a:p>
            <a:pPr>
              <a:lnSpc>
                <a:spcPct val="100000"/>
              </a:lnSpc>
              <a:spcBef>
                <a:spcPts val="20"/>
              </a:spcBef>
            </a:pPr>
            <a:endParaRPr sz="2100">
              <a:latin typeface="Arial MT"/>
              <a:cs typeface="Arial MT"/>
            </a:endParaRPr>
          </a:p>
          <a:p>
            <a:pPr marL="1689100">
              <a:lnSpc>
                <a:spcPct val="100000"/>
              </a:lnSpc>
              <a:spcBef>
                <a:spcPts val="5"/>
              </a:spcBef>
            </a:pPr>
            <a:r>
              <a:rPr sz="2700" spc="-5" dirty="0">
                <a:latin typeface="Arial MT"/>
                <a:cs typeface="Arial MT"/>
              </a:rPr>
              <a:t>RemoteObject</a:t>
            </a:r>
            <a:endParaRPr sz="2700">
              <a:latin typeface="Arial MT"/>
              <a:cs typeface="Arial MT"/>
            </a:endParaRPr>
          </a:p>
          <a:p>
            <a:pPr>
              <a:lnSpc>
                <a:spcPct val="100000"/>
              </a:lnSpc>
            </a:pPr>
            <a:endParaRPr sz="3000">
              <a:latin typeface="Arial MT"/>
              <a:cs typeface="Arial MT"/>
            </a:endParaRPr>
          </a:p>
          <a:p>
            <a:pPr marR="2551430" algn="r">
              <a:lnSpc>
                <a:spcPct val="100000"/>
              </a:lnSpc>
              <a:spcBef>
                <a:spcPts val="1895"/>
              </a:spcBef>
            </a:pPr>
            <a:r>
              <a:rPr sz="2700" spc="-5" dirty="0">
                <a:latin typeface="Arial MT"/>
                <a:cs typeface="Arial MT"/>
              </a:rPr>
              <a:t>RemoteServer</a:t>
            </a:r>
            <a:endParaRPr sz="2700">
              <a:latin typeface="Arial MT"/>
              <a:cs typeface="Arial MT"/>
            </a:endParaRPr>
          </a:p>
        </p:txBody>
      </p:sp>
      <p:sp>
        <p:nvSpPr>
          <p:cNvPr id="10" name="object 10"/>
          <p:cNvSpPr/>
          <p:nvPr/>
        </p:nvSpPr>
        <p:spPr>
          <a:xfrm>
            <a:off x="6943344" y="4976621"/>
            <a:ext cx="470534" cy="640080"/>
          </a:xfrm>
          <a:custGeom>
            <a:avLst/>
            <a:gdLst/>
            <a:ahLst/>
            <a:cxnLst/>
            <a:rect l="l" t="t" r="r" b="b"/>
            <a:pathLst>
              <a:path w="470535" h="640079">
                <a:moveTo>
                  <a:pt x="470154" y="640079"/>
                </a:moveTo>
                <a:lnTo>
                  <a:pt x="0" y="0"/>
                </a:lnTo>
              </a:path>
            </a:pathLst>
          </a:custGeom>
          <a:ln w="63500">
            <a:solidFill>
              <a:srgbClr val="000000"/>
            </a:solidFill>
          </a:ln>
        </p:spPr>
        <p:txBody>
          <a:bodyPr wrap="square" lIns="0" tIns="0" rIns="0" bIns="0" rtlCol="0"/>
          <a:lstStyle/>
          <a:p>
            <a:endParaRPr sz="1800"/>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29</a:t>
            </a:fld>
            <a:endParaRPr spc="-5" dirty="0"/>
          </a:p>
        </p:txBody>
      </p:sp>
    </p:spTree>
    <p:extLst>
      <p:ext uri="{BB962C8B-B14F-4D97-AF65-F5344CB8AC3E}">
        <p14:creationId xmlns:p14="http://schemas.microsoft.com/office/powerpoint/2010/main" val="3704888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30</a:t>
            </a:fld>
            <a:endParaRPr spc="-5" dirty="0"/>
          </a:p>
        </p:txBody>
      </p:sp>
      <p:sp>
        <p:nvSpPr>
          <p:cNvPr id="2" name="object 2"/>
          <p:cNvSpPr txBox="1">
            <a:spLocks noGrp="1"/>
          </p:cNvSpPr>
          <p:nvPr>
            <p:ph type="title"/>
          </p:nvPr>
        </p:nvSpPr>
        <p:spPr>
          <a:xfrm>
            <a:off x="2136902" y="3378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908302" y="1078027"/>
            <a:ext cx="7785100" cy="5151755"/>
          </a:xfrm>
          <a:prstGeom prst="rect">
            <a:avLst/>
          </a:prstGeom>
        </p:spPr>
        <p:txBody>
          <a:bodyPr vert="horz" wrap="square" lIns="0" tIns="98425" rIns="0" bIns="0" rtlCol="0">
            <a:spAutoFit/>
          </a:bodyPr>
          <a:lstStyle/>
          <a:p>
            <a:pPr marL="273685" indent="-261620">
              <a:lnSpc>
                <a:spcPct val="100000"/>
              </a:lnSpc>
              <a:spcBef>
                <a:spcPts val="775"/>
              </a:spcBef>
              <a:buClr>
                <a:srgbClr val="FF9A65"/>
              </a:buClr>
              <a:buSzPct val="60714"/>
              <a:buFont typeface="Wingdings"/>
              <a:buChar char=""/>
              <a:tabLst>
                <a:tab pos="274320" algn="l"/>
              </a:tabLst>
            </a:pPr>
            <a:r>
              <a:rPr sz="2800" dirty="0">
                <a:solidFill>
                  <a:srgbClr val="FF0000"/>
                </a:solidFill>
                <a:latin typeface="Arial MT"/>
                <a:cs typeface="Arial MT"/>
              </a:rPr>
              <a:t>UnicastRemoteObject</a:t>
            </a:r>
            <a:endParaRPr sz="2800">
              <a:latin typeface="Arial MT"/>
              <a:cs typeface="Arial MT"/>
            </a:endParaRPr>
          </a:p>
          <a:p>
            <a:pPr marL="469265" marR="222250" lvl="1">
              <a:lnSpc>
                <a:spcPct val="100000"/>
              </a:lnSpc>
              <a:spcBef>
                <a:spcPts val="680"/>
              </a:spcBef>
              <a:buClr>
                <a:srgbClr val="FF9A65"/>
              </a:buClr>
              <a:buSzPct val="60714"/>
              <a:buFont typeface="Wingdings"/>
              <a:buChar char=""/>
              <a:tabLst>
                <a:tab pos="731520" algn="l"/>
              </a:tabLst>
            </a:pPr>
            <a:r>
              <a:rPr sz="2800" dirty="0">
                <a:solidFill>
                  <a:srgbClr val="009A9A"/>
                </a:solidFill>
                <a:latin typeface="Arial MT"/>
                <a:cs typeface="Arial MT"/>
              </a:rPr>
              <a:t>Automatically creates socket </a:t>
            </a:r>
            <a:r>
              <a:rPr sz="2800" spc="-5" dirty="0">
                <a:solidFill>
                  <a:srgbClr val="009A9A"/>
                </a:solidFill>
                <a:latin typeface="Arial MT"/>
                <a:cs typeface="Arial MT"/>
              </a:rPr>
              <a:t>and listens </a:t>
            </a:r>
            <a:r>
              <a:rPr sz="2800" dirty="0">
                <a:solidFill>
                  <a:srgbClr val="009A9A"/>
                </a:solidFill>
                <a:latin typeface="Arial MT"/>
                <a:cs typeface="Arial MT"/>
              </a:rPr>
              <a:t>for </a:t>
            </a:r>
            <a:r>
              <a:rPr sz="2800" spc="-770" dirty="0">
                <a:solidFill>
                  <a:srgbClr val="009A9A"/>
                </a:solidFill>
                <a:latin typeface="Arial MT"/>
                <a:cs typeface="Arial MT"/>
              </a:rPr>
              <a:t> </a:t>
            </a:r>
            <a:r>
              <a:rPr sz="2800" dirty="0">
                <a:solidFill>
                  <a:srgbClr val="009A9A"/>
                </a:solidFill>
                <a:latin typeface="Arial MT"/>
                <a:cs typeface="Arial MT"/>
              </a:rPr>
              <a:t>network requests, and make </a:t>
            </a:r>
            <a:r>
              <a:rPr sz="2800" spc="-5" dirty="0">
                <a:solidFill>
                  <a:srgbClr val="009A9A"/>
                </a:solidFill>
                <a:latin typeface="Arial MT"/>
                <a:cs typeface="Arial MT"/>
              </a:rPr>
              <a:t>its </a:t>
            </a:r>
            <a:r>
              <a:rPr sz="2800" dirty="0">
                <a:solidFill>
                  <a:srgbClr val="009A9A"/>
                </a:solidFill>
                <a:latin typeface="Arial MT"/>
                <a:cs typeface="Arial MT"/>
              </a:rPr>
              <a:t>services </a:t>
            </a:r>
            <a:r>
              <a:rPr sz="2800" spc="5" dirty="0">
                <a:solidFill>
                  <a:srgbClr val="009A9A"/>
                </a:solidFill>
                <a:latin typeface="Arial MT"/>
                <a:cs typeface="Arial MT"/>
              </a:rPr>
              <a:t> </a:t>
            </a:r>
            <a:r>
              <a:rPr sz="2800" dirty="0">
                <a:solidFill>
                  <a:srgbClr val="009A9A"/>
                </a:solidFill>
                <a:latin typeface="Arial MT"/>
                <a:cs typeface="Arial MT"/>
              </a:rPr>
              <a:t>available</a:t>
            </a:r>
            <a:r>
              <a:rPr sz="2800" spc="5" dirty="0">
                <a:solidFill>
                  <a:srgbClr val="009A9A"/>
                </a:solidFill>
                <a:latin typeface="Arial MT"/>
                <a:cs typeface="Arial MT"/>
              </a:rPr>
              <a:t> </a:t>
            </a:r>
            <a:r>
              <a:rPr sz="2800" dirty="0">
                <a:solidFill>
                  <a:srgbClr val="009A9A"/>
                </a:solidFill>
                <a:latin typeface="Arial MT"/>
                <a:cs typeface="Arial MT"/>
              </a:rPr>
              <a:t>by</a:t>
            </a:r>
            <a:r>
              <a:rPr sz="2800" spc="5" dirty="0">
                <a:solidFill>
                  <a:srgbClr val="009A9A"/>
                </a:solidFill>
                <a:latin typeface="Arial MT"/>
                <a:cs typeface="Arial MT"/>
              </a:rPr>
              <a:t> </a:t>
            </a:r>
            <a:r>
              <a:rPr sz="2800" dirty="0">
                <a:solidFill>
                  <a:srgbClr val="FF9A65"/>
                </a:solidFill>
                <a:latin typeface="Arial MT"/>
                <a:cs typeface="Arial MT"/>
              </a:rPr>
              <a:t>exporting</a:t>
            </a:r>
            <a:r>
              <a:rPr sz="2800" spc="5" dirty="0">
                <a:solidFill>
                  <a:srgbClr val="FF9A65"/>
                </a:solidFill>
                <a:latin typeface="Arial MT"/>
                <a:cs typeface="Arial MT"/>
              </a:rPr>
              <a:t> </a:t>
            </a:r>
            <a:r>
              <a:rPr sz="2800" dirty="0">
                <a:solidFill>
                  <a:srgbClr val="009A9A"/>
                </a:solidFill>
                <a:latin typeface="Arial MT"/>
                <a:cs typeface="Arial MT"/>
              </a:rPr>
              <a:t>them.</a:t>
            </a:r>
            <a:endParaRPr sz="2800">
              <a:latin typeface="Arial MT"/>
              <a:cs typeface="Arial MT"/>
            </a:endParaRPr>
          </a:p>
          <a:p>
            <a:pPr marL="174625" indent="-162560">
              <a:lnSpc>
                <a:spcPct val="100000"/>
              </a:lnSpc>
              <a:spcBef>
                <a:spcPts val="685"/>
              </a:spcBef>
              <a:buClr>
                <a:srgbClr val="FF9A65"/>
              </a:buClr>
              <a:buSzPct val="60714"/>
              <a:buFont typeface="Wingdings"/>
              <a:buChar char=""/>
              <a:tabLst>
                <a:tab pos="175260" algn="l"/>
              </a:tabLst>
            </a:pPr>
            <a:r>
              <a:rPr sz="2800" dirty="0">
                <a:solidFill>
                  <a:srgbClr val="FF0000"/>
                </a:solidFill>
                <a:latin typeface="Arial MT"/>
                <a:cs typeface="Arial MT"/>
              </a:rPr>
              <a:t>RMISecurityManager</a:t>
            </a:r>
            <a:r>
              <a:rPr sz="2800" spc="-30" dirty="0">
                <a:solidFill>
                  <a:srgbClr val="FF0000"/>
                </a:solidFill>
                <a:latin typeface="Arial MT"/>
                <a:cs typeface="Arial MT"/>
              </a:rPr>
              <a:t> </a:t>
            </a:r>
            <a:r>
              <a:rPr sz="2800" dirty="0">
                <a:solidFill>
                  <a:srgbClr val="FF0000"/>
                </a:solidFill>
                <a:latin typeface="Arial MT"/>
                <a:cs typeface="Arial MT"/>
              </a:rPr>
              <a:t>()</a:t>
            </a:r>
            <a:endParaRPr sz="2800">
              <a:latin typeface="Arial MT"/>
              <a:cs typeface="Arial MT"/>
            </a:endParaRPr>
          </a:p>
          <a:p>
            <a:pPr marL="469265" marR="222250" lvl="1">
              <a:lnSpc>
                <a:spcPct val="100000"/>
              </a:lnSpc>
              <a:spcBef>
                <a:spcPts val="670"/>
              </a:spcBef>
              <a:buClr>
                <a:srgbClr val="FF9A65"/>
              </a:buClr>
              <a:buSzPct val="60714"/>
              <a:buFont typeface="Wingdings"/>
              <a:buChar char=""/>
              <a:tabLst>
                <a:tab pos="731520" algn="l"/>
              </a:tabLst>
            </a:pPr>
            <a:r>
              <a:rPr sz="2800" dirty="0">
                <a:solidFill>
                  <a:srgbClr val="009A9A"/>
                </a:solidFill>
                <a:latin typeface="Arial MT"/>
                <a:cs typeface="Arial MT"/>
              </a:rPr>
              <a:t>Needed to download objects from network. </a:t>
            </a:r>
            <a:r>
              <a:rPr sz="2800" spc="-765" dirty="0">
                <a:solidFill>
                  <a:srgbClr val="009A9A"/>
                </a:solidFill>
                <a:latin typeface="Arial MT"/>
                <a:cs typeface="Arial MT"/>
              </a:rPr>
              <a:t> </a:t>
            </a:r>
            <a:r>
              <a:rPr sz="2800" dirty="0">
                <a:solidFill>
                  <a:srgbClr val="009A9A"/>
                </a:solidFill>
                <a:latin typeface="Arial MT"/>
                <a:cs typeface="Arial MT"/>
              </a:rPr>
              <a:t>The downloaded objects are allowed to </a:t>
            </a:r>
            <a:r>
              <a:rPr sz="2800" spc="5" dirty="0">
                <a:solidFill>
                  <a:srgbClr val="009A9A"/>
                </a:solidFill>
                <a:latin typeface="Arial MT"/>
                <a:cs typeface="Arial MT"/>
              </a:rPr>
              <a:t> </a:t>
            </a:r>
            <a:r>
              <a:rPr sz="2800" dirty="0">
                <a:solidFill>
                  <a:srgbClr val="009A9A"/>
                </a:solidFill>
                <a:latin typeface="Arial MT"/>
                <a:cs typeface="Arial MT"/>
              </a:rPr>
              <a:t>communicate</a:t>
            </a:r>
            <a:r>
              <a:rPr sz="2800" spc="-15" dirty="0">
                <a:solidFill>
                  <a:srgbClr val="009A9A"/>
                </a:solidFill>
                <a:latin typeface="Arial MT"/>
                <a:cs typeface="Arial MT"/>
              </a:rPr>
              <a:t> </a:t>
            </a:r>
            <a:r>
              <a:rPr sz="2800" dirty="0">
                <a:solidFill>
                  <a:srgbClr val="009A9A"/>
                </a:solidFill>
                <a:latin typeface="Arial MT"/>
                <a:cs typeface="Arial MT"/>
              </a:rPr>
              <a:t>only</a:t>
            </a:r>
            <a:r>
              <a:rPr sz="2800" spc="-10" dirty="0">
                <a:solidFill>
                  <a:srgbClr val="009A9A"/>
                </a:solidFill>
                <a:latin typeface="Arial MT"/>
                <a:cs typeface="Arial MT"/>
              </a:rPr>
              <a:t> </a:t>
            </a:r>
            <a:r>
              <a:rPr sz="2800" dirty="0">
                <a:solidFill>
                  <a:srgbClr val="009A9A"/>
                </a:solidFill>
                <a:latin typeface="Arial MT"/>
                <a:cs typeface="Arial MT"/>
              </a:rPr>
              <a:t>with</a:t>
            </a:r>
            <a:r>
              <a:rPr sz="2800" spc="-10" dirty="0">
                <a:solidFill>
                  <a:srgbClr val="009A9A"/>
                </a:solidFill>
                <a:latin typeface="Arial MT"/>
                <a:cs typeface="Arial MT"/>
              </a:rPr>
              <a:t> </a:t>
            </a:r>
            <a:r>
              <a:rPr sz="2800" dirty="0">
                <a:solidFill>
                  <a:srgbClr val="009A9A"/>
                </a:solidFill>
                <a:latin typeface="Arial MT"/>
                <a:cs typeface="Arial MT"/>
              </a:rPr>
              <a:t>sites</a:t>
            </a:r>
            <a:r>
              <a:rPr sz="2800" spc="-20" dirty="0">
                <a:solidFill>
                  <a:srgbClr val="009A9A"/>
                </a:solidFill>
                <a:latin typeface="Arial MT"/>
                <a:cs typeface="Arial MT"/>
              </a:rPr>
              <a:t> </a:t>
            </a:r>
            <a:r>
              <a:rPr sz="2800" dirty="0">
                <a:solidFill>
                  <a:srgbClr val="009A9A"/>
                </a:solidFill>
                <a:latin typeface="Arial MT"/>
                <a:cs typeface="Arial MT"/>
              </a:rPr>
              <a:t>they</a:t>
            </a:r>
            <a:r>
              <a:rPr sz="2800" spc="-10" dirty="0">
                <a:solidFill>
                  <a:srgbClr val="009A9A"/>
                </a:solidFill>
                <a:latin typeface="Arial MT"/>
                <a:cs typeface="Arial MT"/>
              </a:rPr>
              <a:t> </a:t>
            </a:r>
            <a:r>
              <a:rPr sz="2800" dirty="0">
                <a:solidFill>
                  <a:srgbClr val="009A9A"/>
                </a:solidFill>
                <a:latin typeface="Arial MT"/>
                <a:cs typeface="Arial MT"/>
              </a:rPr>
              <a:t>came</a:t>
            </a:r>
            <a:r>
              <a:rPr sz="2800" spc="-10" dirty="0">
                <a:solidFill>
                  <a:srgbClr val="009A9A"/>
                </a:solidFill>
                <a:latin typeface="Arial MT"/>
                <a:cs typeface="Arial MT"/>
              </a:rPr>
              <a:t> </a:t>
            </a:r>
            <a:r>
              <a:rPr sz="2800" dirty="0">
                <a:solidFill>
                  <a:srgbClr val="009A9A"/>
                </a:solidFill>
                <a:latin typeface="Arial MT"/>
                <a:cs typeface="Arial MT"/>
              </a:rPr>
              <a:t>from.</a:t>
            </a:r>
            <a:endParaRPr sz="2800">
              <a:latin typeface="Arial MT"/>
              <a:cs typeface="Arial MT"/>
            </a:endParaRPr>
          </a:p>
          <a:p>
            <a:pPr marL="469265" marR="5080" lvl="1">
              <a:lnSpc>
                <a:spcPct val="100000"/>
              </a:lnSpc>
              <a:spcBef>
                <a:spcPts val="685"/>
              </a:spcBef>
              <a:buClr>
                <a:srgbClr val="FF9A65"/>
              </a:buClr>
              <a:buSzPct val="60714"/>
              <a:buFont typeface="Wingdings"/>
              <a:buChar char=""/>
              <a:tabLst>
                <a:tab pos="731520" algn="l"/>
              </a:tabLst>
            </a:pPr>
            <a:r>
              <a:rPr sz="2800" dirty="0">
                <a:solidFill>
                  <a:srgbClr val="009A9A"/>
                </a:solidFill>
                <a:latin typeface="Arial MT"/>
                <a:cs typeface="Arial MT"/>
              </a:rPr>
              <a:t>Default security manager, when none is </a:t>
            </a:r>
            <a:r>
              <a:rPr sz="2800" spc="5" dirty="0">
                <a:solidFill>
                  <a:srgbClr val="009A9A"/>
                </a:solidFill>
                <a:latin typeface="Arial MT"/>
                <a:cs typeface="Arial MT"/>
              </a:rPr>
              <a:t> </a:t>
            </a:r>
            <a:r>
              <a:rPr sz="2800" dirty="0">
                <a:solidFill>
                  <a:srgbClr val="009A9A"/>
                </a:solidFill>
                <a:latin typeface="Arial MT"/>
                <a:cs typeface="Arial MT"/>
              </a:rPr>
              <a:t>explicitly</a:t>
            </a:r>
            <a:r>
              <a:rPr sz="2800" spc="-10" dirty="0">
                <a:solidFill>
                  <a:srgbClr val="009A9A"/>
                </a:solidFill>
                <a:latin typeface="Arial MT"/>
                <a:cs typeface="Arial MT"/>
              </a:rPr>
              <a:t> </a:t>
            </a:r>
            <a:r>
              <a:rPr sz="2800" dirty="0">
                <a:solidFill>
                  <a:srgbClr val="009A9A"/>
                </a:solidFill>
                <a:latin typeface="Arial MT"/>
                <a:cs typeface="Arial MT"/>
              </a:rPr>
              <a:t>set,</a:t>
            </a:r>
            <a:r>
              <a:rPr sz="2800" spc="-10" dirty="0">
                <a:solidFill>
                  <a:srgbClr val="009A9A"/>
                </a:solidFill>
                <a:latin typeface="Arial MT"/>
                <a:cs typeface="Arial MT"/>
              </a:rPr>
              <a:t> </a:t>
            </a:r>
            <a:r>
              <a:rPr sz="2800" dirty="0">
                <a:solidFill>
                  <a:srgbClr val="009A9A"/>
                </a:solidFill>
                <a:latin typeface="Arial MT"/>
                <a:cs typeface="Arial MT"/>
              </a:rPr>
              <a:t>allows</a:t>
            </a:r>
            <a:r>
              <a:rPr sz="2800" spc="-10" dirty="0">
                <a:solidFill>
                  <a:srgbClr val="009A9A"/>
                </a:solidFill>
                <a:latin typeface="Arial MT"/>
                <a:cs typeface="Arial MT"/>
              </a:rPr>
              <a:t> </a:t>
            </a:r>
            <a:r>
              <a:rPr sz="2800" dirty="0">
                <a:solidFill>
                  <a:srgbClr val="009A9A"/>
                </a:solidFill>
                <a:latin typeface="Arial MT"/>
                <a:cs typeface="Arial MT"/>
              </a:rPr>
              <a:t>only</a:t>
            </a:r>
            <a:r>
              <a:rPr sz="2800" spc="-10" dirty="0">
                <a:solidFill>
                  <a:srgbClr val="009A9A"/>
                </a:solidFill>
                <a:latin typeface="Arial MT"/>
                <a:cs typeface="Arial MT"/>
              </a:rPr>
              <a:t> </a:t>
            </a:r>
            <a:r>
              <a:rPr sz="2800" dirty="0">
                <a:solidFill>
                  <a:srgbClr val="009A9A"/>
                </a:solidFill>
                <a:latin typeface="Arial MT"/>
                <a:cs typeface="Arial MT"/>
              </a:rPr>
              <a:t>loading</a:t>
            </a:r>
            <a:r>
              <a:rPr sz="2800" spc="-5" dirty="0">
                <a:solidFill>
                  <a:srgbClr val="009A9A"/>
                </a:solidFill>
                <a:latin typeface="Arial MT"/>
                <a:cs typeface="Arial MT"/>
              </a:rPr>
              <a:t> </a:t>
            </a:r>
            <a:r>
              <a:rPr sz="2800" dirty="0">
                <a:solidFill>
                  <a:srgbClr val="009A9A"/>
                </a:solidFill>
                <a:latin typeface="Arial MT"/>
                <a:cs typeface="Arial MT"/>
              </a:rPr>
              <a:t>from</a:t>
            </a:r>
            <a:r>
              <a:rPr sz="2800" spc="-10" dirty="0">
                <a:solidFill>
                  <a:srgbClr val="009A9A"/>
                </a:solidFill>
                <a:latin typeface="Arial MT"/>
                <a:cs typeface="Arial MT"/>
              </a:rPr>
              <a:t> </a:t>
            </a:r>
            <a:r>
              <a:rPr sz="2800" dirty="0">
                <a:solidFill>
                  <a:srgbClr val="009A9A"/>
                </a:solidFill>
                <a:latin typeface="Arial MT"/>
                <a:cs typeface="Arial MT"/>
              </a:rPr>
              <a:t>local</a:t>
            </a:r>
            <a:r>
              <a:rPr sz="2800" spc="-10" dirty="0">
                <a:solidFill>
                  <a:srgbClr val="009A9A"/>
                </a:solidFill>
                <a:latin typeface="Arial MT"/>
                <a:cs typeface="Arial MT"/>
              </a:rPr>
              <a:t> </a:t>
            </a:r>
            <a:r>
              <a:rPr sz="2800" dirty="0">
                <a:solidFill>
                  <a:srgbClr val="009A9A"/>
                </a:solidFill>
                <a:latin typeface="Arial MT"/>
                <a:cs typeface="Arial MT"/>
              </a:rPr>
              <a:t>file </a:t>
            </a:r>
            <a:r>
              <a:rPr sz="2800" spc="-765" dirty="0">
                <a:solidFill>
                  <a:srgbClr val="009A9A"/>
                </a:solidFill>
                <a:latin typeface="Arial MT"/>
                <a:cs typeface="Arial MT"/>
              </a:rPr>
              <a:t> </a:t>
            </a:r>
            <a:r>
              <a:rPr sz="2800" spc="-5" dirty="0">
                <a:solidFill>
                  <a:srgbClr val="009A9A"/>
                </a:solidFill>
                <a:latin typeface="Arial MT"/>
                <a:cs typeface="Arial MT"/>
              </a:rPr>
              <a:t>system</a:t>
            </a:r>
            <a:endParaRPr sz="2800">
              <a:latin typeface="Arial MT"/>
              <a:cs typeface="Arial MT"/>
            </a:endParaRPr>
          </a:p>
        </p:txBody>
      </p:sp>
    </p:spTree>
    <p:extLst>
      <p:ext uri="{BB962C8B-B14F-4D97-AF65-F5344CB8AC3E}">
        <p14:creationId xmlns:p14="http://schemas.microsoft.com/office/powerpoint/2010/main" val="2761760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5" dirty="0"/>
              <a:pPr marL="38100">
                <a:lnSpc>
                  <a:spcPts val="1645"/>
                </a:lnSpc>
              </a:pPr>
              <a:t>31</a:t>
            </a:fld>
            <a:endParaRPr spc="-5" dirty="0"/>
          </a:p>
        </p:txBody>
      </p:sp>
      <p:sp>
        <p:nvSpPr>
          <p:cNvPr id="2" name="object 2"/>
          <p:cNvSpPr txBox="1">
            <a:spLocks noGrp="1"/>
          </p:cNvSpPr>
          <p:nvPr>
            <p:ph type="title"/>
          </p:nvPr>
        </p:nvSpPr>
        <p:spPr>
          <a:xfrm>
            <a:off x="2136902" y="337820"/>
            <a:ext cx="5118735" cy="635635"/>
          </a:xfrm>
          <a:prstGeom prst="rect">
            <a:avLst/>
          </a:prstGeom>
        </p:spPr>
        <p:txBody>
          <a:bodyPr vert="horz" wrap="square" lIns="0" tIns="12700" rIns="0" bIns="0" rtlCol="0">
            <a:spAutoFit/>
          </a:bodyPr>
          <a:lstStyle/>
          <a:p>
            <a:pPr marL="12700">
              <a:lnSpc>
                <a:spcPct val="100000"/>
              </a:lnSpc>
              <a:spcBef>
                <a:spcPts val="100"/>
              </a:spcBef>
            </a:pPr>
            <a:r>
              <a:rPr lang="en-US" spc="-340" dirty="0"/>
              <a:t>Case study: </a:t>
            </a:r>
            <a:r>
              <a:rPr spc="-405" dirty="0"/>
              <a:t>Jav</a:t>
            </a:r>
            <a:r>
              <a:rPr spc="-400" dirty="0"/>
              <a:t>a</a:t>
            </a:r>
            <a:r>
              <a:rPr spc="-204" dirty="0"/>
              <a:t> </a:t>
            </a:r>
            <a:r>
              <a:rPr spc="-445" dirty="0"/>
              <a:t>RMI</a:t>
            </a:r>
          </a:p>
        </p:txBody>
      </p:sp>
      <p:sp>
        <p:nvSpPr>
          <p:cNvPr id="3" name="object 3"/>
          <p:cNvSpPr txBox="1"/>
          <p:nvPr/>
        </p:nvSpPr>
        <p:spPr>
          <a:xfrm>
            <a:off x="1908303" y="1087628"/>
            <a:ext cx="8316595" cy="4523105"/>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00339A"/>
                </a:solidFill>
                <a:latin typeface="Arial MT"/>
                <a:cs typeface="Arial MT"/>
              </a:rPr>
              <a:t>Java</a:t>
            </a:r>
            <a:r>
              <a:rPr sz="2800" spc="-10" dirty="0">
                <a:solidFill>
                  <a:srgbClr val="00339A"/>
                </a:solidFill>
                <a:latin typeface="Arial MT"/>
                <a:cs typeface="Arial MT"/>
              </a:rPr>
              <a:t> </a:t>
            </a:r>
            <a:r>
              <a:rPr sz="2800" dirty="0">
                <a:solidFill>
                  <a:srgbClr val="00339A"/>
                </a:solidFill>
                <a:latin typeface="Arial MT"/>
                <a:cs typeface="Arial MT"/>
              </a:rPr>
              <a:t>class</a:t>
            </a:r>
            <a:r>
              <a:rPr sz="2800" spc="-20" dirty="0">
                <a:solidFill>
                  <a:srgbClr val="00339A"/>
                </a:solidFill>
                <a:latin typeface="Arial MT"/>
                <a:cs typeface="Arial MT"/>
              </a:rPr>
              <a:t> </a:t>
            </a:r>
            <a:r>
              <a:rPr sz="2800" i="1" dirty="0">
                <a:solidFill>
                  <a:srgbClr val="00339A"/>
                </a:solidFill>
                <a:latin typeface="Arial"/>
                <a:cs typeface="Arial"/>
              </a:rPr>
              <a:t>ShapeListServer</a:t>
            </a:r>
            <a:r>
              <a:rPr sz="2800" i="1" spc="-10" dirty="0">
                <a:solidFill>
                  <a:srgbClr val="00339A"/>
                </a:solidFill>
                <a:latin typeface="Arial"/>
                <a:cs typeface="Arial"/>
              </a:rPr>
              <a:t> </a:t>
            </a:r>
            <a:r>
              <a:rPr sz="2800" dirty="0">
                <a:solidFill>
                  <a:srgbClr val="00339A"/>
                </a:solidFill>
                <a:latin typeface="Arial MT"/>
                <a:cs typeface="Arial MT"/>
              </a:rPr>
              <a:t>with</a:t>
            </a:r>
            <a:r>
              <a:rPr sz="2800" spc="-5" dirty="0">
                <a:solidFill>
                  <a:srgbClr val="00339A"/>
                </a:solidFill>
                <a:latin typeface="Arial MT"/>
                <a:cs typeface="Arial MT"/>
              </a:rPr>
              <a:t> </a:t>
            </a:r>
            <a:r>
              <a:rPr sz="2800" i="1" spc="-5" dirty="0">
                <a:solidFill>
                  <a:srgbClr val="00339A"/>
                </a:solidFill>
                <a:latin typeface="Arial"/>
                <a:cs typeface="Arial"/>
              </a:rPr>
              <a:t>main</a:t>
            </a:r>
            <a:r>
              <a:rPr sz="2800" i="1" spc="-10" dirty="0">
                <a:solidFill>
                  <a:srgbClr val="00339A"/>
                </a:solidFill>
                <a:latin typeface="Arial"/>
                <a:cs typeface="Arial"/>
              </a:rPr>
              <a:t> </a:t>
            </a:r>
            <a:r>
              <a:rPr sz="2800" dirty="0">
                <a:solidFill>
                  <a:srgbClr val="00339A"/>
                </a:solidFill>
                <a:latin typeface="Arial MT"/>
                <a:cs typeface="Arial MT"/>
              </a:rPr>
              <a:t>method</a:t>
            </a:r>
            <a:endParaRPr sz="2800">
              <a:latin typeface="Arial MT"/>
              <a:cs typeface="Arial MT"/>
            </a:endParaRPr>
          </a:p>
          <a:p>
            <a:pPr marL="12700">
              <a:lnSpc>
                <a:spcPct val="100000"/>
              </a:lnSpc>
              <a:spcBef>
                <a:spcPts val="2200"/>
              </a:spcBef>
            </a:pPr>
            <a:r>
              <a:rPr sz="1800" i="1" spc="-5" dirty="0">
                <a:solidFill>
                  <a:srgbClr val="010000"/>
                </a:solidFill>
                <a:latin typeface="Arial"/>
                <a:cs typeface="Arial"/>
              </a:rPr>
              <a:t>import</a:t>
            </a:r>
            <a:r>
              <a:rPr sz="1800" i="1" spc="-50" dirty="0">
                <a:solidFill>
                  <a:srgbClr val="010000"/>
                </a:solidFill>
                <a:latin typeface="Arial"/>
                <a:cs typeface="Arial"/>
              </a:rPr>
              <a:t> </a:t>
            </a:r>
            <a:r>
              <a:rPr sz="1800" i="1" spc="-5" dirty="0">
                <a:solidFill>
                  <a:srgbClr val="010000"/>
                </a:solidFill>
                <a:latin typeface="Arial"/>
                <a:cs typeface="Arial"/>
              </a:rPr>
              <a:t>java.rmi.*;</a:t>
            </a:r>
            <a:endParaRPr sz="1800">
              <a:latin typeface="Arial"/>
              <a:cs typeface="Arial"/>
            </a:endParaRPr>
          </a:p>
          <a:p>
            <a:pPr marL="12700">
              <a:lnSpc>
                <a:spcPct val="100000"/>
              </a:lnSpc>
              <a:spcBef>
                <a:spcPts val="439"/>
              </a:spcBef>
            </a:pPr>
            <a:r>
              <a:rPr sz="1800" i="1" spc="-5" dirty="0">
                <a:solidFill>
                  <a:srgbClr val="010000"/>
                </a:solidFill>
                <a:latin typeface="Arial"/>
                <a:cs typeface="Arial"/>
              </a:rPr>
              <a:t>public</a:t>
            </a:r>
            <a:r>
              <a:rPr sz="1800" i="1" spc="-35" dirty="0">
                <a:solidFill>
                  <a:srgbClr val="010000"/>
                </a:solidFill>
                <a:latin typeface="Arial"/>
                <a:cs typeface="Arial"/>
              </a:rPr>
              <a:t> </a:t>
            </a:r>
            <a:r>
              <a:rPr sz="1800" i="1" spc="-5" dirty="0">
                <a:solidFill>
                  <a:srgbClr val="010000"/>
                </a:solidFill>
                <a:latin typeface="Arial"/>
                <a:cs typeface="Arial"/>
              </a:rPr>
              <a:t>class</a:t>
            </a:r>
            <a:r>
              <a:rPr sz="1800" i="1" spc="-35" dirty="0">
                <a:solidFill>
                  <a:srgbClr val="010000"/>
                </a:solidFill>
                <a:latin typeface="Arial"/>
                <a:cs typeface="Arial"/>
              </a:rPr>
              <a:t> </a:t>
            </a:r>
            <a:r>
              <a:rPr sz="1800" i="1" spc="-5" dirty="0">
                <a:solidFill>
                  <a:srgbClr val="010000"/>
                </a:solidFill>
                <a:latin typeface="Arial"/>
                <a:cs typeface="Arial"/>
              </a:rPr>
              <a:t>ShapeListServer{</a:t>
            </a:r>
            <a:endParaRPr sz="1800">
              <a:latin typeface="Arial"/>
              <a:cs typeface="Arial"/>
            </a:endParaRPr>
          </a:p>
          <a:p>
            <a:pPr marL="392430">
              <a:lnSpc>
                <a:spcPct val="100000"/>
              </a:lnSpc>
              <a:spcBef>
                <a:spcPts val="434"/>
              </a:spcBef>
            </a:pPr>
            <a:r>
              <a:rPr sz="1800" i="1" spc="-5" dirty="0">
                <a:solidFill>
                  <a:srgbClr val="010000"/>
                </a:solidFill>
                <a:latin typeface="Arial"/>
                <a:cs typeface="Arial"/>
              </a:rPr>
              <a:t>public</a:t>
            </a:r>
            <a:r>
              <a:rPr sz="1800" i="1" spc="-20" dirty="0">
                <a:solidFill>
                  <a:srgbClr val="010000"/>
                </a:solidFill>
                <a:latin typeface="Arial"/>
                <a:cs typeface="Arial"/>
              </a:rPr>
              <a:t> </a:t>
            </a:r>
            <a:r>
              <a:rPr sz="1800" i="1" spc="-5" dirty="0">
                <a:solidFill>
                  <a:srgbClr val="010000"/>
                </a:solidFill>
                <a:latin typeface="Arial"/>
                <a:cs typeface="Arial"/>
              </a:rPr>
              <a:t>static</a:t>
            </a:r>
            <a:r>
              <a:rPr sz="1800" i="1" spc="-20" dirty="0">
                <a:solidFill>
                  <a:srgbClr val="010000"/>
                </a:solidFill>
                <a:latin typeface="Arial"/>
                <a:cs typeface="Arial"/>
              </a:rPr>
              <a:t> </a:t>
            </a:r>
            <a:r>
              <a:rPr sz="1800" i="1" spc="-5" dirty="0">
                <a:solidFill>
                  <a:srgbClr val="010000"/>
                </a:solidFill>
                <a:latin typeface="Arial"/>
                <a:cs typeface="Arial"/>
              </a:rPr>
              <a:t>void</a:t>
            </a:r>
            <a:r>
              <a:rPr sz="1800" i="1" spc="-20" dirty="0">
                <a:solidFill>
                  <a:srgbClr val="010000"/>
                </a:solidFill>
                <a:latin typeface="Arial"/>
                <a:cs typeface="Arial"/>
              </a:rPr>
              <a:t> </a:t>
            </a:r>
            <a:r>
              <a:rPr sz="1800" i="1" spc="-5" dirty="0">
                <a:solidFill>
                  <a:srgbClr val="010000"/>
                </a:solidFill>
                <a:latin typeface="Arial"/>
                <a:cs typeface="Arial"/>
              </a:rPr>
              <a:t>main(String</a:t>
            </a:r>
            <a:r>
              <a:rPr sz="1800" i="1" spc="-20" dirty="0">
                <a:solidFill>
                  <a:srgbClr val="010000"/>
                </a:solidFill>
                <a:latin typeface="Arial"/>
                <a:cs typeface="Arial"/>
              </a:rPr>
              <a:t> </a:t>
            </a:r>
            <a:r>
              <a:rPr sz="1800" i="1" spc="-5" dirty="0">
                <a:solidFill>
                  <a:srgbClr val="010000"/>
                </a:solidFill>
                <a:latin typeface="Arial"/>
                <a:cs typeface="Arial"/>
              </a:rPr>
              <a:t>args[]){</a:t>
            </a:r>
            <a:endParaRPr sz="1800">
              <a:latin typeface="Arial"/>
              <a:cs typeface="Arial"/>
            </a:endParaRPr>
          </a:p>
          <a:p>
            <a:pPr marL="927100" marR="1534795">
              <a:lnSpc>
                <a:spcPct val="120300"/>
              </a:lnSpc>
              <a:spcBef>
                <a:spcPts val="5"/>
              </a:spcBef>
            </a:pPr>
            <a:r>
              <a:rPr sz="1800" i="1" spc="-5" dirty="0">
                <a:solidFill>
                  <a:srgbClr val="010000"/>
                </a:solidFill>
                <a:latin typeface="Arial"/>
                <a:cs typeface="Arial"/>
              </a:rPr>
              <a:t>System.</a:t>
            </a:r>
            <a:r>
              <a:rPr sz="1800" i="1" spc="-5" dirty="0">
                <a:solidFill>
                  <a:srgbClr val="33659A"/>
                </a:solidFill>
                <a:latin typeface="Arial"/>
                <a:cs typeface="Arial"/>
              </a:rPr>
              <a:t>setSecurityManager</a:t>
            </a:r>
            <a:r>
              <a:rPr sz="1800" i="1" spc="-5" dirty="0">
                <a:solidFill>
                  <a:srgbClr val="010000"/>
                </a:solidFill>
                <a:latin typeface="Arial"/>
                <a:cs typeface="Arial"/>
              </a:rPr>
              <a:t>(new RMISecurityManager()); </a:t>
            </a:r>
            <a:r>
              <a:rPr sz="1800" i="1" spc="-490" dirty="0">
                <a:solidFill>
                  <a:srgbClr val="010000"/>
                </a:solidFill>
                <a:latin typeface="Arial"/>
                <a:cs typeface="Arial"/>
              </a:rPr>
              <a:t> </a:t>
            </a:r>
            <a:r>
              <a:rPr sz="1800" i="1" spc="-5" dirty="0">
                <a:solidFill>
                  <a:srgbClr val="010000"/>
                </a:solidFill>
                <a:latin typeface="Arial"/>
                <a:cs typeface="Arial"/>
              </a:rPr>
              <a:t>try{</a:t>
            </a:r>
            <a:endParaRPr sz="1800">
              <a:latin typeface="Arial"/>
              <a:cs typeface="Arial"/>
            </a:endParaRPr>
          </a:p>
          <a:p>
            <a:pPr marL="1841500" marR="1483360">
              <a:lnSpc>
                <a:spcPct val="100000"/>
              </a:lnSpc>
              <a:spcBef>
                <a:spcPts val="440"/>
              </a:spcBef>
            </a:pPr>
            <a:r>
              <a:rPr sz="1800" i="1" spc="-5" dirty="0">
                <a:solidFill>
                  <a:srgbClr val="010000"/>
                </a:solidFill>
                <a:latin typeface="Arial"/>
                <a:cs typeface="Arial"/>
              </a:rPr>
              <a:t>ShapeList aShapeList </a:t>
            </a:r>
            <a:r>
              <a:rPr sz="1800" i="1" dirty="0">
                <a:solidFill>
                  <a:srgbClr val="010000"/>
                </a:solidFill>
                <a:latin typeface="Arial"/>
                <a:cs typeface="Arial"/>
              </a:rPr>
              <a:t>= </a:t>
            </a:r>
            <a:r>
              <a:rPr sz="1800" i="1" spc="-5" dirty="0">
                <a:solidFill>
                  <a:srgbClr val="010000"/>
                </a:solidFill>
                <a:latin typeface="Arial"/>
                <a:cs typeface="Arial"/>
              </a:rPr>
              <a:t>new ShapeListServant(); </a:t>
            </a:r>
            <a:r>
              <a:rPr sz="1800" i="1" spc="-490" dirty="0">
                <a:solidFill>
                  <a:srgbClr val="010000"/>
                </a:solidFill>
                <a:latin typeface="Arial"/>
                <a:cs typeface="Arial"/>
              </a:rPr>
              <a:t> </a:t>
            </a:r>
            <a:r>
              <a:rPr sz="1800" i="1" spc="-5" dirty="0">
                <a:solidFill>
                  <a:srgbClr val="010000"/>
                </a:solidFill>
                <a:latin typeface="Arial"/>
                <a:cs typeface="Arial"/>
              </a:rPr>
              <a:t>Naming.</a:t>
            </a:r>
            <a:r>
              <a:rPr sz="1800" i="1" spc="-5" dirty="0">
                <a:solidFill>
                  <a:srgbClr val="33659A"/>
                </a:solidFill>
                <a:latin typeface="Arial"/>
                <a:cs typeface="Arial"/>
              </a:rPr>
              <a:t>rebind</a:t>
            </a:r>
            <a:r>
              <a:rPr sz="1800" i="1" spc="-5" dirty="0">
                <a:solidFill>
                  <a:srgbClr val="010000"/>
                </a:solidFill>
                <a:latin typeface="Arial"/>
                <a:cs typeface="Arial"/>
              </a:rPr>
              <a:t>("Shape List", aShapeList ); </a:t>
            </a:r>
            <a:r>
              <a:rPr sz="1800" i="1" dirty="0">
                <a:solidFill>
                  <a:srgbClr val="010000"/>
                </a:solidFill>
                <a:latin typeface="Arial"/>
                <a:cs typeface="Arial"/>
              </a:rPr>
              <a:t> </a:t>
            </a:r>
            <a:r>
              <a:rPr sz="1800" i="1" spc="-5" dirty="0">
                <a:solidFill>
                  <a:srgbClr val="010000"/>
                </a:solidFill>
                <a:latin typeface="Arial"/>
                <a:cs typeface="Arial"/>
              </a:rPr>
              <a:t>System.out.println("ShapeList</a:t>
            </a:r>
            <a:r>
              <a:rPr sz="1800" i="1" spc="-15" dirty="0">
                <a:solidFill>
                  <a:srgbClr val="010000"/>
                </a:solidFill>
                <a:latin typeface="Arial"/>
                <a:cs typeface="Arial"/>
              </a:rPr>
              <a:t> </a:t>
            </a:r>
            <a:r>
              <a:rPr sz="1800" i="1" spc="-5" dirty="0">
                <a:solidFill>
                  <a:srgbClr val="010000"/>
                </a:solidFill>
                <a:latin typeface="Arial"/>
                <a:cs typeface="Arial"/>
              </a:rPr>
              <a:t>server</a:t>
            </a:r>
            <a:r>
              <a:rPr sz="1800" i="1" spc="-15" dirty="0">
                <a:solidFill>
                  <a:srgbClr val="010000"/>
                </a:solidFill>
                <a:latin typeface="Arial"/>
                <a:cs typeface="Arial"/>
              </a:rPr>
              <a:t> </a:t>
            </a:r>
            <a:r>
              <a:rPr sz="1800" i="1" spc="-5" dirty="0">
                <a:solidFill>
                  <a:srgbClr val="010000"/>
                </a:solidFill>
                <a:latin typeface="Arial"/>
                <a:cs typeface="Arial"/>
              </a:rPr>
              <a:t>ready");</a:t>
            </a:r>
            <a:endParaRPr sz="1800">
              <a:latin typeface="Arial"/>
              <a:cs typeface="Arial"/>
            </a:endParaRPr>
          </a:p>
          <a:p>
            <a:pPr marL="927100">
              <a:lnSpc>
                <a:spcPct val="100000"/>
              </a:lnSpc>
              <a:spcBef>
                <a:spcPts val="450"/>
              </a:spcBef>
            </a:pPr>
            <a:r>
              <a:rPr sz="1800" i="1" spc="-5" dirty="0">
                <a:solidFill>
                  <a:srgbClr val="010000"/>
                </a:solidFill>
                <a:latin typeface="Arial"/>
                <a:cs typeface="Arial"/>
              </a:rPr>
              <a:t>}catch(Exception</a:t>
            </a:r>
            <a:r>
              <a:rPr sz="1800" i="1" spc="-35" dirty="0">
                <a:solidFill>
                  <a:srgbClr val="010000"/>
                </a:solidFill>
                <a:latin typeface="Arial"/>
                <a:cs typeface="Arial"/>
              </a:rPr>
              <a:t> </a:t>
            </a:r>
            <a:r>
              <a:rPr sz="1800" i="1" dirty="0">
                <a:solidFill>
                  <a:srgbClr val="010000"/>
                </a:solidFill>
                <a:latin typeface="Arial"/>
                <a:cs typeface="Arial"/>
              </a:rPr>
              <a:t>e)</a:t>
            </a:r>
            <a:r>
              <a:rPr sz="1800" i="1" spc="-35" dirty="0">
                <a:solidFill>
                  <a:srgbClr val="010000"/>
                </a:solidFill>
                <a:latin typeface="Arial"/>
                <a:cs typeface="Arial"/>
              </a:rPr>
              <a:t> </a:t>
            </a:r>
            <a:r>
              <a:rPr sz="1800" i="1" dirty="0">
                <a:solidFill>
                  <a:srgbClr val="010000"/>
                </a:solidFill>
                <a:latin typeface="Arial"/>
                <a:cs typeface="Arial"/>
              </a:rPr>
              <a:t>{</a:t>
            </a:r>
            <a:endParaRPr sz="1800">
              <a:latin typeface="Arial"/>
              <a:cs typeface="Arial"/>
            </a:endParaRPr>
          </a:p>
          <a:p>
            <a:pPr marL="1841500">
              <a:lnSpc>
                <a:spcPct val="100000"/>
              </a:lnSpc>
              <a:spcBef>
                <a:spcPts val="439"/>
              </a:spcBef>
            </a:pPr>
            <a:r>
              <a:rPr sz="1800" i="1" spc="-5" dirty="0">
                <a:solidFill>
                  <a:srgbClr val="010000"/>
                </a:solidFill>
                <a:latin typeface="Arial"/>
                <a:cs typeface="Arial"/>
              </a:rPr>
              <a:t>System.out.println("ShapeList</a:t>
            </a:r>
            <a:r>
              <a:rPr sz="1800" i="1" spc="-20" dirty="0">
                <a:solidFill>
                  <a:srgbClr val="010000"/>
                </a:solidFill>
                <a:latin typeface="Arial"/>
                <a:cs typeface="Arial"/>
              </a:rPr>
              <a:t> </a:t>
            </a:r>
            <a:r>
              <a:rPr sz="1800" i="1" spc="-5" dirty="0">
                <a:solidFill>
                  <a:srgbClr val="010000"/>
                </a:solidFill>
                <a:latin typeface="Arial"/>
                <a:cs typeface="Arial"/>
              </a:rPr>
              <a:t>server</a:t>
            </a:r>
            <a:r>
              <a:rPr sz="1800" i="1" spc="-25" dirty="0">
                <a:solidFill>
                  <a:srgbClr val="010000"/>
                </a:solidFill>
                <a:latin typeface="Arial"/>
                <a:cs typeface="Arial"/>
              </a:rPr>
              <a:t> </a:t>
            </a:r>
            <a:r>
              <a:rPr sz="1800" i="1" spc="-5" dirty="0">
                <a:solidFill>
                  <a:srgbClr val="010000"/>
                </a:solidFill>
                <a:latin typeface="Arial"/>
                <a:cs typeface="Arial"/>
              </a:rPr>
              <a:t>main</a:t>
            </a:r>
            <a:r>
              <a:rPr sz="1800" i="1" spc="-20" dirty="0">
                <a:solidFill>
                  <a:srgbClr val="010000"/>
                </a:solidFill>
                <a:latin typeface="Arial"/>
                <a:cs typeface="Arial"/>
              </a:rPr>
              <a:t> </a:t>
            </a:r>
            <a:r>
              <a:rPr sz="1800" i="1" dirty="0">
                <a:solidFill>
                  <a:srgbClr val="010000"/>
                </a:solidFill>
                <a:latin typeface="Arial"/>
                <a:cs typeface="Arial"/>
              </a:rPr>
              <a:t>"</a:t>
            </a:r>
            <a:r>
              <a:rPr sz="1800" i="1" spc="-20" dirty="0">
                <a:solidFill>
                  <a:srgbClr val="010000"/>
                </a:solidFill>
                <a:latin typeface="Arial"/>
                <a:cs typeface="Arial"/>
              </a:rPr>
              <a:t> </a:t>
            </a:r>
            <a:r>
              <a:rPr sz="1800" i="1" dirty="0">
                <a:solidFill>
                  <a:srgbClr val="010000"/>
                </a:solidFill>
                <a:latin typeface="Arial"/>
                <a:cs typeface="Arial"/>
              </a:rPr>
              <a:t>+</a:t>
            </a:r>
            <a:r>
              <a:rPr sz="1800" i="1" spc="-20" dirty="0">
                <a:solidFill>
                  <a:srgbClr val="010000"/>
                </a:solidFill>
                <a:latin typeface="Arial"/>
                <a:cs typeface="Arial"/>
              </a:rPr>
              <a:t> </a:t>
            </a:r>
            <a:r>
              <a:rPr sz="1800" i="1" spc="-5" dirty="0">
                <a:solidFill>
                  <a:srgbClr val="010000"/>
                </a:solidFill>
                <a:latin typeface="Arial"/>
                <a:cs typeface="Arial"/>
              </a:rPr>
              <a:t>e.getMessage());}</a:t>
            </a:r>
            <a:endParaRPr sz="1800">
              <a:latin typeface="Arial"/>
              <a:cs typeface="Arial"/>
            </a:endParaRPr>
          </a:p>
          <a:p>
            <a:pPr marL="927100">
              <a:lnSpc>
                <a:spcPct val="100000"/>
              </a:lnSpc>
              <a:spcBef>
                <a:spcPts val="434"/>
              </a:spcBef>
            </a:pPr>
            <a:r>
              <a:rPr sz="1800" i="1" dirty="0">
                <a:solidFill>
                  <a:srgbClr val="010000"/>
                </a:solidFill>
                <a:latin typeface="Arial"/>
                <a:cs typeface="Arial"/>
              </a:rPr>
              <a:t>}</a:t>
            </a:r>
            <a:endParaRPr sz="1800">
              <a:latin typeface="Arial"/>
              <a:cs typeface="Arial"/>
            </a:endParaRPr>
          </a:p>
          <a:p>
            <a:pPr marL="12700">
              <a:lnSpc>
                <a:spcPct val="100000"/>
              </a:lnSpc>
              <a:spcBef>
                <a:spcPts val="409"/>
              </a:spcBef>
            </a:pPr>
            <a:r>
              <a:rPr sz="1800" i="1" dirty="0">
                <a:solidFill>
                  <a:srgbClr val="010000"/>
                </a:solidFill>
                <a:latin typeface="Arial"/>
                <a:cs typeface="Arial"/>
              </a:rPr>
              <a:t>}</a:t>
            </a:r>
            <a:endParaRPr sz="1800">
              <a:latin typeface="Arial"/>
              <a:cs typeface="Arial"/>
            </a:endParaRPr>
          </a:p>
        </p:txBody>
      </p:sp>
    </p:spTree>
    <p:extLst>
      <p:ext uri="{BB962C8B-B14F-4D97-AF65-F5344CB8AC3E}">
        <p14:creationId xmlns:p14="http://schemas.microsoft.com/office/powerpoint/2010/main" val="4030239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27702" y="221996"/>
            <a:ext cx="3246755" cy="452755"/>
          </a:xfrm>
          <a:prstGeom prst="rect">
            <a:avLst/>
          </a:prstGeom>
        </p:spPr>
        <p:txBody>
          <a:bodyPr vert="horz" wrap="square" lIns="0" tIns="12700" rIns="0" bIns="0" rtlCol="0">
            <a:spAutoFit/>
          </a:bodyPr>
          <a:lstStyle/>
          <a:p>
            <a:pPr marL="12700">
              <a:lnSpc>
                <a:spcPct val="100000"/>
              </a:lnSpc>
              <a:spcBef>
                <a:spcPts val="100"/>
              </a:spcBef>
            </a:pPr>
            <a:r>
              <a:rPr sz="2800" spc="-285" dirty="0"/>
              <a:t>Jav</a:t>
            </a:r>
            <a:r>
              <a:rPr sz="2800" spc="-280" dirty="0"/>
              <a:t>a</a:t>
            </a:r>
            <a:r>
              <a:rPr sz="2800" spc="-155" dirty="0"/>
              <a:t> </a:t>
            </a:r>
            <a:r>
              <a:rPr sz="2800" spc="-254" dirty="0"/>
              <a:t>Registr</a:t>
            </a:r>
            <a:r>
              <a:rPr sz="2800" spc="-280" dirty="0"/>
              <a:t>y</a:t>
            </a:r>
            <a:r>
              <a:rPr sz="2800" spc="-150" dirty="0"/>
              <a:t> </a:t>
            </a:r>
            <a:r>
              <a:rPr sz="2800" spc="-275" dirty="0"/>
              <a:t>overview</a:t>
            </a:r>
            <a:endParaRPr sz="2800"/>
          </a:p>
        </p:txBody>
      </p:sp>
      <p:sp>
        <p:nvSpPr>
          <p:cNvPr id="3" name="object 3"/>
          <p:cNvSpPr txBox="1"/>
          <p:nvPr/>
        </p:nvSpPr>
        <p:spPr>
          <a:xfrm>
            <a:off x="2060701" y="3376676"/>
            <a:ext cx="2397760" cy="772160"/>
          </a:xfrm>
          <a:prstGeom prst="rect">
            <a:avLst/>
          </a:prstGeom>
        </p:spPr>
        <p:txBody>
          <a:bodyPr vert="horz" wrap="square" lIns="0" tIns="12700" rIns="0" bIns="0" rtlCol="0">
            <a:spAutoFit/>
          </a:bodyPr>
          <a:lstStyle/>
          <a:p>
            <a:pPr marL="350520" indent="-338455">
              <a:lnSpc>
                <a:spcPct val="100000"/>
              </a:lnSpc>
              <a:spcBef>
                <a:spcPts val="100"/>
              </a:spcBef>
              <a:buClr>
                <a:srgbClr val="009A9A"/>
              </a:buClr>
              <a:buAutoNum type="arabicPeriod" startAt="2"/>
              <a:tabLst>
                <a:tab pos="351155" algn="l"/>
              </a:tabLst>
            </a:pPr>
            <a:r>
              <a:rPr sz="2400" dirty="0">
                <a:solidFill>
                  <a:srgbClr val="33659A"/>
                </a:solidFill>
                <a:latin typeface="Arial MT"/>
                <a:cs typeface="Arial MT"/>
              </a:rPr>
              <a:t>Export</a:t>
            </a:r>
            <a:r>
              <a:rPr sz="2400" spc="-55" dirty="0">
                <a:solidFill>
                  <a:srgbClr val="33659A"/>
                </a:solidFill>
                <a:latin typeface="Arial MT"/>
                <a:cs typeface="Arial MT"/>
              </a:rPr>
              <a:t> </a:t>
            </a:r>
            <a:r>
              <a:rPr sz="2400" dirty="0">
                <a:solidFill>
                  <a:srgbClr val="33659A"/>
                </a:solidFill>
                <a:latin typeface="Arial MT"/>
                <a:cs typeface="Arial MT"/>
              </a:rPr>
              <a:t>service</a:t>
            </a:r>
            <a:endParaRPr sz="2400">
              <a:latin typeface="Arial MT"/>
              <a:cs typeface="Arial MT"/>
            </a:endParaRPr>
          </a:p>
          <a:p>
            <a:pPr marL="350520" indent="-338455">
              <a:lnSpc>
                <a:spcPct val="100000"/>
              </a:lnSpc>
              <a:spcBef>
                <a:spcPts val="120"/>
              </a:spcBef>
              <a:buClr>
                <a:srgbClr val="009A9A"/>
              </a:buClr>
              <a:buAutoNum type="arabicPeriod" startAt="2"/>
              <a:tabLst>
                <a:tab pos="351155" algn="l"/>
              </a:tabLst>
            </a:pPr>
            <a:r>
              <a:rPr sz="2400" dirty="0">
                <a:solidFill>
                  <a:srgbClr val="33659A"/>
                </a:solidFill>
                <a:latin typeface="Arial MT"/>
                <a:cs typeface="Arial MT"/>
              </a:rPr>
              <a:t>Bind</a:t>
            </a:r>
            <a:r>
              <a:rPr sz="2400" spc="-50" dirty="0">
                <a:solidFill>
                  <a:srgbClr val="33659A"/>
                </a:solidFill>
                <a:latin typeface="Arial MT"/>
                <a:cs typeface="Arial MT"/>
              </a:rPr>
              <a:t> </a:t>
            </a:r>
            <a:r>
              <a:rPr sz="2400" dirty="0">
                <a:solidFill>
                  <a:srgbClr val="33659A"/>
                </a:solidFill>
                <a:latin typeface="Arial MT"/>
                <a:cs typeface="Arial MT"/>
              </a:rPr>
              <a:t>to</a:t>
            </a:r>
            <a:r>
              <a:rPr sz="2400" spc="-45" dirty="0">
                <a:solidFill>
                  <a:srgbClr val="33659A"/>
                </a:solidFill>
                <a:latin typeface="Arial MT"/>
                <a:cs typeface="Arial MT"/>
              </a:rPr>
              <a:t> </a:t>
            </a:r>
            <a:r>
              <a:rPr sz="2400" dirty="0">
                <a:solidFill>
                  <a:srgbClr val="33659A"/>
                </a:solidFill>
                <a:latin typeface="Arial MT"/>
                <a:cs typeface="Arial MT"/>
              </a:rPr>
              <a:t>registry</a:t>
            </a:r>
            <a:endParaRPr sz="2400">
              <a:latin typeface="Arial MT"/>
              <a:cs typeface="Arial MT"/>
            </a:endParaRPr>
          </a:p>
        </p:txBody>
      </p:sp>
      <p:sp>
        <p:nvSpPr>
          <p:cNvPr id="4" name="object 4"/>
          <p:cNvSpPr txBox="1"/>
          <p:nvPr/>
        </p:nvSpPr>
        <p:spPr>
          <a:xfrm>
            <a:off x="7089903" y="2675636"/>
            <a:ext cx="2447925" cy="939800"/>
          </a:xfrm>
          <a:prstGeom prst="rect">
            <a:avLst/>
          </a:prstGeom>
        </p:spPr>
        <p:txBody>
          <a:bodyPr vert="horz" wrap="square" lIns="0" tIns="104140" rIns="0" bIns="0" rtlCol="0">
            <a:spAutoFit/>
          </a:bodyPr>
          <a:lstStyle/>
          <a:p>
            <a:pPr marL="12700">
              <a:lnSpc>
                <a:spcPct val="100000"/>
              </a:lnSpc>
              <a:spcBef>
                <a:spcPts val="820"/>
              </a:spcBef>
            </a:pPr>
            <a:r>
              <a:rPr sz="2400" spc="-5" dirty="0">
                <a:solidFill>
                  <a:srgbClr val="009A9A"/>
                </a:solidFill>
                <a:latin typeface="Arial MT"/>
                <a:cs typeface="Arial MT"/>
              </a:rPr>
              <a:t>4.</a:t>
            </a:r>
            <a:r>
              <a:rPr sz="2400" spc="-35" dirty="0">
                <a:solidFill>
                  <a:srgbClr val="009A9A"/>
                </a:solidFill>
                <a:latin typeface="Arial MT"/>
                <a:cs typeface="Arial MT"/>
              </a:rPr>
              <a:t> </a:t>
            </a:r>
            <a:r>
              <a:rPr sz="2400" dirty="0">
                <a:solidFill>
                  <a:srgbClr val="010000"/>
                </a:solidFill>
                <a:latin typeface="Arial MT"/>
                <a:cs typeface="Arial MT"/>
              </a:rPr>
              <a:t>Query</a:t>
            </a:r>
            <a:r>
              <a:rPr sz="2400" spc="-30" dirty="0">
                <a:solidFill>
                  <a:srgbClr val="010000"/>
                </a:solidFill>
                <a:latin typeface="Arial MT"/>
                <a:cs typeface="Arial MT"/>
              </a:rPr>
              <a:t> </a:t>
            </a:r>
            <a:r>
              <a:rPr sz="2400" spc="-5" dirty="0">
                <a:solidFill>
                  <a:srgbClr val="010000"/>
                </a:solidFill>
                <a:latin typeface="Arial MT"/>
                <a:cs typeface="Arial MT"/>
              </a:rPr>
              <a:t>by</a:t>
            </a:r>
            <a:r>
              <a:rPr sz="2400" spc="-25" dirty="0">
                <a:solidFill>
                  <a:srgbClr val="010000"/>
                </a:solidFill>
                <a:latin typeface="Arial MT"/>
                <a:cs typeface="Arial MT"/>
              </a:rPr>
              <a:t> </a:t>
            </a:r>
            <a:r>
              <a:rPr sz="2400" spc="-5" dirty="0">
                <a:solidFill>
                  <a:srgbClr val="010000"/>
                </a:solidFill>
                <a:latin typeface="Arial MT"/>
                <a:cs typeface="Arial MT"/>
              </a:rPr>
              <a:t>name</a:t>
            </a:r>
            <a:endParaRPr sz="2400">
              <a:latin typeface="Arial MT"/>
              <a:cs typeface="Arial MT"/>
            </a:endParaRPr>
          </a:p>
          <a:p>
            <a:pPr marL="12700">
              <a:lnSpc>
                <a:spcPct val="100000"/>
              </a:lnSpc>
              <a:spcBef>
                <a:spcPts val="720"/>
              </a:spcBef>
            </a:pPr>
            <a:r>
              <a:rPr sz="2400" spc="-5" dirty="0">
                <a:solidFill>
                  <a:srgbClr val="009A9A"/>
                </a:solidFill>
                <a:latin typeface="Arial MT"/>
                <a:cs typeface="Arial MT"/>
              </a:rPr>
              <a:t>6.</a:t>
            </a:r>
            <a:r>
              <a:rPr sz="2400" spc="-35" dirty="0">
                <a:solidFill>
                  <a:srgbClr val="009A9A"/>
                </a:solidFill>
                <a:latin typeface="Arial MT"/>
                <a:cs typeface="Arial MT"/>
              </a:rPr>
              <a:t> </a:t>
            </a:r>
            <a:r>
              <a:rPr sz="2400" dirty="0">
                <a:solidFill>
                  <a:srgbClr val="010000"/>
                </a:solidFill>
                <a:latin typeface="Arial MT"/>
                <a:cs typeface="Arial MT"/>
              </a:rPr>
              <a:t>Invoke</a:t>
            </a:r>
            <a:r>
              <a:rPr sz="2400" spc="-30" dirty="0">
                <a:solidFill>
                  <a:srgbClr val="010000"/>
                </a:solidFill>
                <a:latin typeface="Arial MT"/>
                <a:cs typeface="Arial MT"/>
              </a:rPr>
              <a:t> </a:t>
            </a:r>
            <a:r>
              <a:rPr sz="2400" spc="-5" dirty="0">
                <a:solidFill>
                  <a:srgbClr val="010000"/>
                </a:solidFill>
                <a:latin typeface="Arial MT"/>
                <a:cs typeface="Arial MT"/>
              </a:rPr>
              <a:t>RM</a:t>
            </a:r>
            <a:endParaRPr sz="2400">
              <a:latin typeface="Arial MT"/>
              <a:cs typeface="Arial MT"/>
            </a:endParaRPr>
          </a:p>
        </p:txBody>
      </p:sp>
      <p:grpSp>
        <p:nvGrpSpPr>
          <p:cNvPr id="5" name="object 5"/>
          <p:cNvGrpSpPr/>
          <p:nvPr/>
        </p:nvGrpSpPr>
        <p:grpSpPr>
          <a:xfrm>
            <a:off x="1747838" y="1671638"/>
            <a:ext cx="8467725" cy="4276725"/>
            <a:chOff x="223837" y="1671637"/>
            <a:chExt cx="8467725" cy="4276725"/>
          </a:xfrm>
        </p:grpSpPr>
        <p:sp>
          <p:nvSpPr>
            <p:cNvPr id="6" name="object 6"/>
            <p:cNvSpPr/>
            <p:nvPr/>
          </p:nvSpPr>
          <p:spPr>
            <a:xfrm>
              <a:off x="228600" y="1676400"/>
              <a:ext cx="8458200" cy="2667000"/>
            </a:xfrm>
            <a:custGeom>
              <a:avLst/>
              <a:gdLst/>
              <a:ahLst/>
              <a:cxnLst/>
              <a:rect l="l" t="t" r="r" b="b"/>
              <a:pathLst>
                <a:path w="8458200" h="2667000">
                  <a:moveTo>
                    <a:pt x="190499" y="1524000"/>
                  </a:moveTo>
                  <a:lnTo>
                    <a:pt x="146837" y="1529034"/>
                  </a:lnTo>
                  <a:lnTo>
                    <a:pt x="106746" y="1543372"/>
                  </a:lnTo>
                  <a:lnTo>
                    <a:pt x="71374" y="1565867"/>
                  </a:lnTo>
                  <a:lnTo>
                    <a:pt x="41867" y="1595374"/>
                  </a:lnTo>
                  <a:lnTo>
                    <a:pt x="19372" y="1630746"/>
                  </a:lnTo>
                  <a:lnTo>
                    <a:pt x="5034" y="1670837"/>
                  </a:lnTo>
                  <a:lnTo>
                    <a:pt x="0" y="1714500"/>
                  </a:lnTo>
                  <a:lnTo>
                    <a:pt x="0" y="2476500"/>
                  </a:lnTo>
                  <a:lnTo>
                    <a:pt x="5034" y="2520162"/>
                  </a:lnTo>
                  <a:lnTo>
                    <a:pt x="19372" y="2560253"/>
                  </a:lnTo>
                  <a:lnTo>
                    <a:pt x="41867" y="2595625"/>
                  </a:lnTo>
                  <a:lnTo>
                    <a:pt x="71374" y="2625132"/>
                  </a:lnTo>
                  <a:lnTo>
                    <a:pt x="106746" y="2647627"/>
                  </a:lnTo>
                  <a:lnTo>
                    <a:pt x="146837" y="2661965"/>
                  </a:lnTo>
                  <a:lnTo>
                    <a:pt x="190500" y="2667000"/>
                  </a:lnTo>
                  <a:lnTo>
                    <a:pt x="2705099" y="2667000"/>
                  </a:lnTo>
                  <a:lnTo>
                    <a:pt x="2748762" y="2661965"/>
                  </a:lnTo>
                  <a:lnTo>
                    <a:pt x="2788853" y="2647627"/>
                  </a:lnTo>
                  <a:lnTo>
                    <a:pt x="2824225" y="2625132"/>
                  </a:lnTo>
                  <a:lnTo>
                    <a:pt x="2853732" y="2595625"/>
                  </a:lnTo>
                  <a:lnTo>
                    <a:pt x="2876227" y="2560253"/>
                  </a:lnTo>
                  <a:lnTo>
                    <a:pt x="2890565" y="2520162"/>
                  </a:lnTo>
                  <a:lnTo>
                    <a:pt x="2895599" y="2476500"/>
                  </a:lnTo>
                  <a:lnTo>
                    <a:pt x="2895599" y="1714500"/>
                  </a:lnTo>
                  <a:lnTo>
                    <a:pt x="2890565" y="1670837"/>
                  </a:lnTo>
                  <a:lnTo>
                    <a:pt x="2876227" y="1630746"/>
                  </a:lnTo>
                  <a:lnTo>
                    <a:pt x="2853732" y="1595374"/>
                  </a:lnTo>
                  <a:lnTo>
                    <a:pt x="2824225" y="1565867"/>
                  </a:lnTo>
                  <a:lnTo>
                    <a:pt x="2788853" y="1543372"/>
                  </a:lnTo>
                  <a:lnTo>
                    <a:pt x="2748762" y="1529034"/>
                  </a:lnTo>
                  <a:lnTo>
                    <a:pt x="2705099" y="1524000"/>
                  </a:lnTo>
                  <a:lnTo>
                    <a:pt x="190499" y="1524000"/>
                  </a:lnTo>
                  <a:close/>
                </a:path>
                <a:path w="8458200" h="2667000">
                  <a:moveTo>
                    <a:pt x="5218938" y="974597"/>
                  </a:moveTo>
                  <a:lnTo>
                    <a:pt x="5174668" y="979720"/>
                  </a:lnTo>
                  <a:lnTo>
                    <a:pt x="5134064" y="994307"/>
                  </a:lnTo>
                  <a:lnTo>
                    <a:pt x="5098273" y="1017185"/>
                  </a:lnTo>
                  <a:lnTo>
                    <a:pt x="5068439" y="1047181"/>
                  </a:lnTo>
                  <a:lnTo>
                    <a:pt x="5045710" y="1083121"/>
                  </a:lnTo>
                  <a:lnTo>
                    <a:pt x="5031232" y="1123834"/>
                  </a:lnTo>
                  <a:lnTo>
                    <a:pt x="5026152" y="1168146"/>
                  </a:lnTo>
                  <a:lnTo>
                    <a:pt x="5026152" y="1940052"/>
                  </a:lnTo>
                  <a:lnTo>
                    <a:pt x="5031232" y="1984363"/>
                  </a:lnTo>
                  <a:lnTo>
                    <a:pt x="5045710" y="2025076"/>
                  </a:lnTo>
                  <a:lnTo>
                    <a:pt x="5068439" y="2061016"/>
                  </a:lnTo>
                  <a:lnTo>
                    <a:pt x="5098273" y="2091012"/>
                  </a:lnTo>
                  <a:lnTo>
                    <a:pt x="5134064" y="2113890"/>
                  </a:lnTo>
                  <a:lnTo>
                    <a:pt x="5174668" y="2128477"/>
                  </a:lnTo>
                  <a:lnTo>
                    <a:pt x="5218938" y="2133599"/>
                  </a:lnTo>
                  <a:lnTo>
                    <a:pt x="8264652" y="2133599"/>
                  </a:lnTo>
                  <a:lnTo>
                    <a:pt x="8308963" y="2128477"/>
                  </a:lnTo>
                  <a:lnTo>
                    <a:pt x="8349676" y="2113890"/>
                  </a:lnTo>
                  <a:lnTo>
                    <a:pt x="8385616" y="2091012"/>
                  </a:lnTo>
                  <a:lnTo>
                    <a:pt x="8415612" y="2061016"/>
                  </a:lnTo>
                  <a:lnTo>
                    <a:pt x="8438490" y="2025076"/>
                  </a:lnTo>
                  <a:lnTo>
                    <a:pt x="8453077" y="1984363"/>
                  </a:lnTo>
                  <a:lnTo>
                    <a:pt x="8458200" y="1940051"/>
                  </a:lnTo>
                  <a:lnTo>
                    <a:pt x="8458200" y="1168145"/>
                  </a:lnTo>
                  <a:lnTo>
                    <a:pt x="8453077" y="1123834"/>
                  </a:lnTo>
                  <a:lnTo>
                    <a:pt x="8438490" y="1083121"/>
                  </a:lnTo>
                  <a:lnTo>
                    <a:pt x="8415612" y="1047181"/>
                  </a:lnTo>
                  <a:lnTo>
                    <a:pt x="8385616" y="1017185"/>
                  </a:lnTo>
                  <a:lnTo>
                    <a:pt x="8349676" y="994307"/>
                  </a:lnTo>
                  <a:lnTo>
                    <a:pt x="8308963" y="979720"/>
                  </a:lnTo>
                  <a:lnTo>
                    <a:pt x="8264652" y="974597"/>
                  </a:lnTo>
                  <a:lnTo>
                    <a:pt x="5218938" y="974597"/>
                  </a:lnTo>
                  <a:close/>
                </a:path>
                <a:path w="8458200" h="2667000">
                  <a:moveTo>
                    <a:pt x="813053" y="0"/>
                  </a:moveTo>
                  <a:lnTo>
                    <a:pt x="766274" y="5351"/>
                  </a:lnTo>
                  <a:lnTo>
                    <a:pt x="723400" y="20607"/>
                  </a:lnTo>
                  <a:lnTo>
                    <a:pt x="685631" y="44567"/>
                  </a:lnTo>
                  <a:lnTo>
                    <a:pt x="654167" y="76031"/>
                  </a:lnTo>
                  <a:lnTo>
                    <a:pt x="630207" y="113800"/>
                  </a:lnTo>
                  <a:lnTo>
                    <a:pt x="614951" y="156674"/>
                  </a:lnTo>
                  <a:lnTo>
                    <a:pt x="609599" y="203454"/>
                  </a:lnTo>
                  <a:lnTo>
                    <a:pt x="609599" y="1015745"/>
                  </a:lnTo>
                  <a:lnTo>
                    <a:pt x="614951" y="1062525"/>
                  </a:lnTo>
                  <a:lnTo>
                    <a:pt x="630207" y="1105399"/>
                  </a:lnTo>
                  <a:lnTo>
                    <a:pt x="654167" y="1143168"/>
                  </a:lnTo>
                  <a:lnTo>
                    <a:pt x="685631" y="1174632"/>
                  </a:lnTo>
                  <a:lnTo>
                    <a:pt x="723400" y="1198592"/>
                  </a:lnTo>
                  <a:lnTo>
                    <a:pt x="766274" y="1213848"/>
                  </a:lnTo>
                  <a:lnTo>
                    <a:pt x="813053" y="1219200"/>
                  </a:lnTo>
                  <a:lnTo>
                    <a:pt x="3301746" y="1219200"/>
                  </a:lnTo>
                  <a:lnTo>
                    <a:pt x="3348525" y="1213848"/>
                  </a:lnTo>
                  <a:lnTo>
                    <a:pt x="3391399" y="1198592"/>
                  </a:lnTo>
                  <a:lnTo>
                    <a:pt x="3429168" y="1174632"/>
                  </a:lnTo>
                  <a:lnTo>
                    <a:pt x="3460632" y="1143168"/>
                  </a:lnTo>
                  <a:lnTo>
                    <a:pt x="3484592" y="1105399"/>
                  </a:lnTo>
                  <a:lnTo>
                    <a:pt x="3499848" y="1062525"/>
                  </a:lnTo>
                  <a:lnTo>
                    <a:pt x="3505200" y="1015745"/>
                  </a:lnTo>
                  <a:lnTo>
                    <a:pt x="3505200" y="203453"/>
                  </a:lnTo>
                  <a:lnTo>
                    <a:pt x="3499848" y="156674"/>
                  </a:lnTo>
                  <a:lnTo>
                    <a:pt x="3484592" y="113800"/>
                  </a:lnTo>
                  <a:lnTo>
                    <a:pt x="3460632" y="76031"/>
                  </a:lnTo>
                  <a:lnTo>
                    <a:pt x="3429168" y="44567"/>
                  </a:lnTo>
                  <a:lnTo>
                    <a:pt x="3391399" y="20607"/>
                  </a:lnTo>
                  <a:lnTo>
                    <a:pt x="3348525" y="5351"/>
                  </a:lnTo>
                  <a:lnTo>
                    <a:pt x="3301746" y="0"/>
                  </a:lnTo>
                  <a:lnTo>
                    <a:pt x="813053" y="0"/>
                  </a:lnTo>
                  <a:close/>
                </a:path>
              </a:pathLst>
            </a:custGeom>
            <a:ln w="9525">
              <a:solidFill>
                <a:srgbClr val="009999"/>
              </a:solidFill>
            </a:ln>
          </p:spPr>
          <p:txBody>
            <a:bodyPr wrap="square" lIns="0" tIns="0" rIns="0" bIns="0" rtlCol="0"/>
            <a:lstStyle/>
            <a:p>
              <a:endParaRPr sz="1800"/>
            </a:p>
          </p:txBody>
        </p:sp>
        <p:sp>
          <p:nvSpPr>
            <p:cNvPr id="7" name="object 7"/>
            <p:cNvSpPr/>
            <p:nvPr/>
          </p:nvSpPr>
          <p:spPr>
            <a:xfrm>
              <a:off x="986028" y="2350007"/>
              <a:ext cx="4581525" cy="1464945"/>
            </a:xfrm>
            <a:custGeom>
              <a:avLst/>
              <a:gdLst/>
              <a:ahLst/>
              <a:cxnLst/>
              <a:rect l="l" t="t" r="r" b="b"/>
              <a:pathLst>
                <a:path w="4581525" h="1464945">
                  <a:moveTo>
                    <a:pt x="614172" y="545592"/>
                  </a:moveTo>
                  <a:lnTo>
                    <a:pt x="540258" y="587502"/>
                  </a:lnTo>
                  <a:lnTo>
                    <a:pt x="568286" y="606425"/>
                  </a:lnTo>
                  <a:lnTo>
                    <a:pt x="762" y="1457706"/>
                  </a:lnTo>
                  <a:lnTo>
                    <a:pt x="0" y="1460754"/>
                  </a:lnTo>
                  <a:lnTo>
                    <a:pt x="2286" y="1463802"/>
                  </a:lnTo>
                  <a:lnTo>
                    <a:pt x="5334" y="1464564"/>
                  </a:lnTo>
                  <a:lnTo>
                    <a:pt x="8382" y="1462278"/>
                  </a:lnTo>
                  <a:lnTo>
                    <a:pt x="575983" y="611619"/>
                  </a:lnTo>
                  <a:lnTo>
                    <a:pt x="583692" y="616813"/>
                  </a:lnTo>
                  <a:lnTo>
                    <a:pt x="603504" y="630174"/>
                  </a:lnTo>
                  <a:lnTo>
                    <a:pt x="614172" y="545592"/>
                  </a:lnTo>
                  <a:close/>
                </a:path>
                <a:path w="4581525" h="1464945">
                  <a:moveTo>
                    <a:pt x="4271772" y="1078992"/>
                  </a:moveTo>
                  <a:lnTo>
                    <a:pt x="4210050" y="1020318"/>
                  </a:lnTo>
                  <a:lnTo>
                    <a:pt x="4200334" y="1052487"/>
                  </a:lnTo>
                  <a:lnTo>
                    <a:pt x="2520696" y="541020"/>
                  </a:lnTo>
                  <a:lnTo>
                    <a:pt x="2516886" y="541782"/>
                  </a:lnTo>
                  <a:lnTo>
                    <a:pt x="2514600" y="544068"/>
                  </a:lnTo>
                  <a:lnTo>
                    <a:pt x="2515362" y="547878"/>
                  </a:lnTo>
                  <a:lnTo>
                    <a:pt x="2517648" y="550164"/>
                  </a:lnTo>
                  <a:lnTo>
                    <a:pt x="4197540" y="1061707"/>
                  </a:lnTo>
                  <a:lnTo>
                    <a:pt x="4187952" y="1093470"/>
                  </a:lnTo>
                  <a:lnTo>
                    <a:pt x="4215384" y="1088732"/>
                  </a:lnTo>
                  <a:lnTo>
                    <a:pt x="4271772" y="1078992"/>
                  </a:lnTo>
                  <a:close/>
                </a:path>
                <a:path w="4581525" h="1464945">
                  <a:moveTo>
                    <a:pt x="4581144" y="619506"/>
                  </a:moveTo>
                  <a:lnTo>
                    <a:pt x="4578096" y="617220"/>
                  </a:lnTo>
                  <a:lnTo>
                    <a:pt x="2821736" y="31521"/>
                  </a:lnTo>
                  <a:lnTo>
                    <a:pt x="2832354" y="0"/>
                  </a:lnTo>
                  <a:lnTo>
                    <a:pt x="2747772" y="12192"/>
                  </a:lnTo>
                  <a:lnTo>
                    <a:pt x="2803398" y="67818"/>
                  </a:lnTo>
                  <a:lnTo>
                    <a:pt x="2807970" y="72390"/>
                  </a:lnTo>
                  <a:lnTo>
                    <a:pt x="2818650" y="40652"/>
                  </a:lnTo>
                  <a:lnTo>
                    <a:pt x="4575048" y="626364"/>
                  </a:lnTo>
                  <a:lnTo>
                    <a:pt x="4578858" y="626364"/>
                  </a:lnTo>
                  <a:lnTo>
                    <a:pt x="4581144" y="623316"/>
                  </a:lnTo>
                  <a:lnTo>
                    <a:pt x="4581144" y="619506"/>
                  </a:lnTo>
                  <a:close/>
                </a:path>
              </a:pathLst>
            </a:custGeom>
            <a:solidFill>
              <a:srgbClr val="009999"/>
            </a:solidFill>
          </p:spPr>
          <p:txBody>
            <a:bodyPr wrap="square" lIns="0" tIns="0" rIns="0" bIns="0" rtlCol="0"/>
            <a:lstStyle/>
            <a:p>
              <a:endParaRPr sz="1800"/>
            </a:p>
          </p:txBody>
        </p:sp>
        <p:sp>
          <p:nvSpPr>
            <p:cNvPr id="8" name="object 8"/>
            <p:cNvSpPr/>
            <p:nvPr/>
          </p:nvSpPr>
          <p:spPr>
            <a:xfrm>
              <a:off x="1676400" y="5334000"/>
              <a:ext cx="1524000" cy="609600"/>
            </a:xfrm>
            <a:custGeom>
              <a:avLst/>
              <a:gdLst/>
              <a:ahLst/>
              <a:cxnLst/>
              <a:rect l="l" t="t" r="r" b="b"/>
              <a:pathLst>
                <a:path w="1524000" h="609600">
                  <a:moveTo>
                    <a:pt x="1524000" y="609600"/>
                  </a:moveTo>
                  <a:lnTo>
                    <a:pt x="1523999" y="0"/>
                  </a:lnTo>
                  <a:lnTo>
                    <a:pt x="0" y="0"/>
                  </a:lnTo>
                  <a:lnTo>
                    <a:pt x="0" y="609600"/>
                  </a:lnTo>
                  <a:lnTo>
                    <a:pt x="1524000" y="609600"/>
                  </a:lnTo>
                  <a:close/>
                </a:path>
              </a:pathLst>
            </a:custGeom>
            <a:solidFill>
              <a:srgbClr val="CCECFF"/>
            </a:solidFill>
          </p:spPr>
          <p:txBody>
            <a:bodyPr wrap="square" lIns="0" tIns="0" rIns="0" bIns="0" rtlCol="0"/>
            <a:lstStyle/>
            <a:p>
              <a:endParaRPr sz="1800"/>
            </a:p>
          </p:txBody>
        </p:sp>
        <p:sp>
          <p:nvSpPr>
            <p:cNvPr id="9" name="object 9"/>
            <p:cNvSpPr/>
            <p:nvPr/>
          </p:nvSpPr>
          <p:spPr>
            <a:xfrm>
              <a:off x="1676400" y="5334000"/>
              <a:ext cx="1524000" cy="609600"/>
            </a:xfrm>
            <a:custGeom>
              <a:avLst/>
              <a:gdLst/>
              <a:ahLst/>
              <a:cxnLst/>
              <a:rect l="l" t="t" r="r" b="b"/>
              <a:pathLst>
                <a:path w="1524000" h="609600">
                  <a:moveTo>
                    <a:pt x="0" y="0"/>
                  </a:moveTo>
                  <a:lnTo>
                    <a:pt x="0" y="609600"/>
                  </a:lnTo>
                  <a:lnTo>
                    <a:pt x="1524000" y="609600"/>
                  </a:lnTo>
                  <a:lnTo>
                    <a:pt x="1523999" y="0"/>
                  </a:lnTo>
                  <a:lnTo>
                    <a:pt x="0" y="0"/>
                  </a:lnTo>
                  <a:close/>
                </a:path>
              </a:pathLst>
            </a:custGeom>
            <a:ln w="9525">
              <a:solidFill>
                <a:srgbClr val="009999"/>
              </a:solidFill>
            </a:ln>
          </p:spPr>
          <p:txBody>
            <a:bodyPr wrap="square" lIns="0" tIns="0" rIns="0" bIns="0" rtlCol="0"/>
            <a:lstStyle/>
            <a:p>
              <a:endParaRPr sz="1800"/>
            </a:p>
          </p:txBody>
        </p:sp>
        <p:sp>
          <p:nvSpPr>
            <p:cNvPr id="10" name="object 10"/>
            <p:cNvSpPr/>
            <p:nvPr/>
          </p:nvSpPr>
          <p:spPr>
            <a:xfrm>
              <a:off x="2705100" y="4343400"/>
              <a:ext cx="76200" cy="995680"/>
            </a:xfrm>
            <a:custGeom>
              <a:avLst/>
              <a:gdLst/>
              <a:ahLst/>
              <a:cxnLst/>
              <a:rect l="l" t="t" r="r" b="b"/>
              <a:pathLst>
                <a:path w="76200" h="995679">
                  <a:moveTo>
                    <a:pt x="76200" y="76200"/>
                  </a:moveTo>
                  <a:lnTo>
                    <a:pt x="38100" y="0"/>
                  </a:lnTo>
                  <a:lnTo>
                    <a:pt x="0" y="76200"/>
                  </a:lnTo>
                  <a:lnTo>
                    <a:pt x="33527" y="76200"/>
                  </a:lnTo>
                  <a:lnTo>
                    <a:pt x="33527" y="63246"/>
                  </a:lnTo>
                  <a:lnTo>
                    <a:pt x="35051" y="60198"/>
                  </a:lnTo>
                  <a:lnTo>
                    <a:pt x="38100" y="58674"/>
                  </a:lnTo>
                  <a:lnTo>
                    <a:pt x="41148" y="60198"/>
                  </a:lnTo>
                  <a:lnTo>
                    <a:pt x="42672" y="63246"/>
                  </a:lnTo>
                  <a:lnTo>
                    <a:pt x="42672" y="76200"/>
                  </a:lnTo>
                  <a:lnTo>
                    <a:pt x="76200" y="76200"/>
                  </a:lnTo>
                  <a:close/>
                </a:path>
                <a:path w="76200" h="995679">
                  <a:moveTo>
                    <a:pt x="42672" y="76200"/>
                  </a:moveTo>
                  <a:lnTo>
                    <a:pt x="42672" y="63246"/>
                  </a:lnTo>
                  <a:lnTo>
                    <a:pt x="41148" y="60198"/>
                  </a:lnTo>
                  <a:lnTo>
                    <a:pt x="38100" y="58674"/>
                  </a:lnTo>
                  <a:lnTo>
                    <a:pt x="35051" y="60198"/>
                  </a:lnTo>
                  <a:lnTo>
                    <a:pt x="33527" y="63246"/>
                  </a:lnTo>
                  <a:lnTo>
                    <a:pt x="33527" y="76200"/>
                  </a:lnTo>
                  <a:lnTo>
                    <a:pt x="42672" y="76200"/>
                  </a:lnTo>
                  <a:close/>
                </a:path>
                <a:path w="76200" h="995679">
                  <a:moveTo>
                    <a:pt x="42672" y="990600"/>
                  </a:moveTo>
                  <a:lnTo>
                    <a:pt x="42672" y="76200"/>
                  </a:lnTo>
                  <a:lnTo>
                    <a:pt x="33527" y="76200"/>
                  </a:lnTo>
                  <a:lnTo>
                    <a:pt x="33527" y="990600"/>
                  </a:lnTo>
                  <a:lnTo>
                    <a:pt x="35051" y="993648"/>
                  </a:lnTo>
                  <a:lnTo>
                    <a:pt x="38100" y="995172"/>
                  </a:lnTo>
                  <a:lnTo>
                    <a:pt x="41148" y="993648"/>
                  </a:lnTo>
                  <a:lnTo>
                    <a:pt x="42672" y="990600"/>
                  </a:lnTo>
                  <a:close/>
                </a:path>
              </a:pathLst>
            </a:custGeom>
            <a:solidFill>
              <a:srgbClr val="FF9966"/>
            </a:solidFill>
          </p:spPr>
          <p:txBody>
            <a:bodyPr wrap="square" lIns="0" tIns="0" rIns="0" bIns="0" rtlCol="0"/>
            <a:lstStyle/>
            <a:p>
              <a:endParaRPr sz="1800"/>
            </a:p>
          </p:txBody>
        </p:sp>
        <p:sp>
          <p:nvSpPr>
            <p:cNvPr id="11" name="object 11"/>
            <p:cNvSpPr/>
            <p:nvPr/>
          </p:nvSpPr>
          <p:spPr>
            <a:xfrm>
              <a:off x="2171700" y="4338827"/>
              <a:ext cx="76200" cy="995680"/>
            </a:xfrm>
            <a:custGeom>
              <a:avLst/>
              <a:gdLst/>
              <a:ahLst/>
              <a:cxnLst/>
              <a:rect l="l" t="t" r="r" b="b"/>
              <a:pathLst>
                <a:path w="76200" h="995679">
                  <a:moveTo>
                    <a:pt x="76200" y="918972"/>
                  </a:moveTo>
                  <a:lnTo>
                    <a:pt x="0" y="918972"/>
                  </a:lnTo>
                  <a:lnTo>
                    <a:pt x="33527" y="986027"/>
                  </a:lnTo>
                  <a:lnTo>
                    <a:pt x="33527" y="931926"/>
                  </a:lnTo>
                  <a:lnTo>
                    <a:pt x="35051" y="934974"/>
                  </a:lnTo>
                  <a:lnTo>
                    <a:pt x="38100" y="936498"/>
                  </a:lnTo>
                  <a:lnTo>
                    <a:pt x="41148" y="934974"/>
                  </a:lnTo>
                  <a:lnTo>
                    <a:pt x="42672" y="931926"/>
                  </a:lnTo>
                  <a:lnTo>
                    <a:pt x="42672" y="986027"/>
                  </a:lnTo>
                  <a:lnTo>
                    <a:pt x="76200" y="918972"/>
                  </a:lnTo>
                  <a:close/>
                </a:path>
                <a:path w="76200" h="995679">
                  <a:moveTo>
                    <a:pt x="42672" y="918972"/>
                  </a:moveTo>
                  <a:lnTo>
                    <a:pt x="42672" y="4572"/>
                  </a:lnTo>
                  <a:lnTo>
                    <a:pt x="41148" y="1524"/>
                  </a:lnTo>
                  <a:lnTo>
                    <a:pt x="38100" y="0"/>
                  </a:lnTo>
                  <a:lnTo>
                    <a:pt x="35051" y="1524"/>
                  </a:lnTo>
                  <a:lnTo>
                    <a:pt x="33527" y="4572"/>
                  </a:lnTo>
                  <a:lnTo>
                    <a:pt x="33527" y="918972"/>
                  </a:lnTo>
                  <a:lnTo>
                    <a:pt x="42672" y="918972"/>
                  </a:lnTo>
                  <a:close/>
                </a:path>
                <a:path w="76200" h="995679">
                  <a:moveTo>
                    <a:pt x="42672" y="986027"/>
                  </a:moveTo>
                  <a:lnTo>
                    <a:pt x="42672" y="931926"/>
                  </a:lnTo>
                  <a:lnTo>
                    <a:pt x="41148" y="934974"/>
                  </a:lnTo>
                  <a:lnTo>
                    <a:pt x="38100" y="936498"/>
                  </a:lnTo>
                  <a:lnTo>
                    <a:pt x="35051" y="934974"/>
                  </a:lnTo>
                  <a:lnTo>
                    <a:pt x="33527" y="931926"/>
                  </a:lnTo>
                  <a:lnTo>
                    <a:pt x="33527" y="986027"/>
                  </a:lnTo>
                  <a:lnTo>
                    <a:pt x="38100" y="995172"/>
                  </a:lnTo>
                  <a:lnTo>
                    <a:pt x="42672" y="986027"/>
                  </a:lnTo>
                  <a:close/>
                </a:path>
              </a:pathLst>
            </a:custGeom>
            <a:solidFill>
              <a:srgbClr val="009999"/>
            </a:solidFill>
          </p:spPr>
          <p:txBody>
            <a:bodyPr wrap="square" lIns="0" tIns="0" rIns="0" bIns="0" rtlCol="0"/>
            <a:lstStyle/>
            <a:p>
              <a:endParaRPr sz="1800"/>
            </a:p>
          </p:txBody>
        </p:sp>
        <p:sp>
          <p:nvSpPr>
            <p:cNvPr id="12" name="object 12"/>
            <p:cNvSpPr/>
            <p:nvPr/>
          </p:nvSpPr>
          <p:spPr>
            <a:xfrm>
              <a:off x="6248400" y="5334000"/>
              <a:ext cx="1524000" cy="609600"/>
            </a:xfrm>
            <a:custGeom>
              <a:avLst/>
              <a:gdLst/>
              <a:ahLst/>
              <a:cxnLst/>
              <a:rect l="l" t="t" r="r" b="b"/>
              <a:pathLst>
                <a:path w="1524000" h="609600">
                  <a:moveTo>
                    <a:pt x="1524000" y="609600"/>
                  </a:moveTo>
                  <a:lnTo>
                    <a:pt x="1524000" y="0"/>
                  </a:lnTo>
                  <a:lnTo>
                    <a:pt x="0" y="0"/>
                  </a:lnTo>
                  <a:lnTo>
                    <a:pt x="0" y="609600"/>
                  </a:lnTo>
                  <a:lnTo>
                    <a:pt x="1524000" y="609600"/>
                  </a:lnTo>
                  <a:close/>
                </a:path>
              </a:pathLst>
            </a:custGeom>
            <a:solidFill>
              <a:srgbClr val="CCECFF"/>
            </a:solidFill>
          </p:spPr>
          <p:txBody>
            <a:bodyPr wrap="square" lIns="0" tIns="0" rIns="0" bIns="0" rtlCol="0"/>
            <a:lstStyle/>
            <a:p>
              <a:endParaRPr sz="1800"/>
            </a:p>
          </p:txBody>
        </p:sp>
        <p:sp>
          <p:nvSpPr>
            <p:cNvPr id="13" name="object 13"/>
            <p:cNvSpPr/>
            <p:nvPr/>
          </p:nvSpPr>
          <p:spPr>
            <a:xfrm>
              <a:off x="6248400" y="5334000"/>
              <a:ext cx="1524000" cy="609600"/>
            </a:xfrm>
            <a:custGeom>
              <a:avLst/>
              <a:gdLst/>
              <a:ahLst/>
              <a:cxnLst/>
              <a:rect l="l" t="t" r="r" b="b"/>
              <a:pathLst>
                <a:path w="1524000" h="609600">
                  <a:moveTo>
                    <a:pt x="0" y="0"/>
                  </a:moveTo>
                  <a:lnTo>
                    <a:pt x="0" y="609600"/>
                  </a:lnTo>
                  <a:lnTo>
                    <a:pt x="1524000" y="609600"/>
                  </a:lnTo>
                  <a:lnTo>
                    <a:pt x="1524000" y="0"/>
                  </a:lnTo>
                  <a:lnTo>
                    <a:pt x="0" y="0"/>
                  </a:lnTo>
                  <a:close/>
                </a:path>
              </a:pathLst>
            </a:custGeom>
            <a:ln w="9525">
              <a:solidFill>
                <a:srgbClr val="009999"/>
              </a:solidFill>
            </a:ln>
          </p:spPr>
          <p:txBody>
            <a:bodyPr wrap="square" lIns="0" tIns="0" rIns="0" bIns="0" rtlCol="0"/>
            <a:lstStyle/>
            <a:p>
              <a:endParaRPr sz="1800"/>
            </a:p>
          </p:txBody>
        </p:sp>
        <p:sp>
          <p:nvSpPr>
            <p:cNvPr id="14" name="object 14"/>
            <p:cNvSpPr/>
            <p:nvPr/>
          </p:nvSpPr>
          <p:spPr>
            <a:xfrm>
              <a:off x="3195827" y="5753100"/>
              <a:ext cx="3053080" cy="76200"/>
            </a:xfrm>
            <a:custGeom>
              <a:avLst/>
              <a:gdLst/>
              <a:ahLst/>
              <a:cxnLst/>
              <a:rect l="l" t="t" r="r" b="b"/>
              <a:pathLst>
                <a:path w="3053079" h="76200">
                  <a:moveTo>
                    <a:pt x="2993897" y="38100"/>
                  </a:moveTo>
                  <a:lnTo>
                    <a:pt x="2992373" y="35051"/>
                  </a:lnTo>
                  <a:lnTo>
                    <a:pt x="2989325" y="33527"/>
                  </a:lnTo>
                  <a:lnTo>
                    <a:pt x="4572" y="33528"/>
                  </a:lnTo>
                  <a:lnTo>
                    <a:pt x="1524" y="35052"/>
                  </a:lnTo>
                  <a:lnTo>
                    <a:pt x="0" y="38100"/>
                  </a:lnTo>
                  <a:lnTo>
                    <a:pt x="1524" y="41148"/>
                  </a:lnTo>
                  <a:lnTo>
                    <a:pt x="4572" y="42672"/>
                  </a:lnTo>
                  <a:lnTo>
                    <a:pt x="2989325" y="42672"/>
                  </a:lnTo>
                  <a:lnTo>
                    <a:pt x="2992373" y="41148"/>
                  </a:lnTo>
                  <a:lnTo>
                    <a:pt x="2993897" y="38100"/>
                  </a:lnTo>
                  <a:close/>
                </a:path>
                <a:path w="3053079" h="76200">
                  <a:moveTo>
                    <a:pt x="3052571" y="38100"/>
                  </a:moveTo>
                  <a:lnTo>
                    <a:pt x="2976371" y="0"/>
                  </a:lnTo>
                  <a:lnTo>
                    <a:pt x="2976371" y="33527"/>
                  </a:lnTo>
                  <a:lnTo>
                    <a:pt x="2989325" y="33527"/>
                  </a:lnTo>
                  <a:lnTo>
                    <a:pt x="2992373" y="35051"/>
                  </a:lnTo>
                  <a:lnTo>
                    <a:pt x="2993897" y="38100"/>
                  </a:lnTo>
                  <a:lnTo>
                    <a:pt x="2993897" y="67437"/>
                  </a:lnTo>
                  <a:lnTo>
                    <a:pt x="3052571" y="38100"/>
                  </a:lnTo>
                  <a:close/>
                </a:path>
                <a:path w="3053079" h="76200">
                  <a:moveTo>
                    <a:pt x="2993897" y="67437"/>
                  </a:moveTo>
                  <a:lnTo>
                    <a:pt x="2993897" y="38100"/>
                  </a:lnTo>
                  <a:lnTo>
                    <a:pt x="2992373" y="41148"/>
                  </a:lnTo>
                  <a:lnTo>
                    <a:pt x="2989325" y="42672"/>
                  </a:lnTo>
                  <a:lnTo>
                    <a:pt x="2976371" y="42672"/>
                  </a:lnTo>
                  <a:lnTo>
                    <a:pt x="2976371" y="76200"/>
                  </a:lnTo>
                  <a:lnTo>
                    <a:pt x="2993897" y="67437"/>
                  </a:lnTo>
                  <a:close/>
                </a:path>
              </a:pathLst>
            </a:custGeom>
            <a:solidFill>
              <a:srgbClr val="009999"/>
            </a:solidFill>
          </p:spPr>
          <p:txBody>
            <a:bodyPr wrap="square" lIns="0" tIns="0" rIns="0" bIns="0" rtlCol="0"/>
            <a:lstStyle/>
            <a:p>
              <a:endParaRPr sz="1800"/>
            </a:p>
          </p:txBody>
        </p:sp>
        <p:sp>
          <p:nvSpPr>
            <p:cNvPr id="15" name="object 15"/>
            <p:cNvSpPr/>
            <p:nvPr/>
          </p:nvSpPr>
          <p:spPr>
            <a:xfrm>
              <a:off x="3200400" y="3805427"/>
              <a:ext cx="3390900" cy="1719580"/>
            </a:xfrm>
            <a:custGeom>
              <a:avLst/>
              <a:gdLst/>
              <a:ahLst/>
              <a:cxnLst/>
              <a:rect l="l" t="t" r="r" b="b"/>
              <a:pathLst>
                <a:path w="3390900" h="1719579">
                  <a:moveTo>
                    <a:pt x="3052572" y="1680972"/>
                  </a:moveTo>
                  <a:lnTo>
                    <a:pt x="3051048" y="1677924"/>
                  </a:lnTo>
                  <a:lnTo>
                    <a:pt x="3048000" y="1676400"/>
                  </a:lnTo>
                  <a:lnTo>
                    <a:pt x="76200" y="1676400"/>
                  </a:lnTo>
                  <a:lnTo>
                    <a:pt x="76200" y="1642872"/>
                  </a:lnTo>
                  <a:lnTo>
                    <a:pt x="0" y="1680972"/>
                  </a:lnTo>
                  <a:lnTo>
                    <a:pt x="58674" y="1710309"/>
                  </a:lnTo>
                  <a:lnTo>
                    <a:pt x="76200" y="1719072"/>
                  </a:lnTo>
                  <a:lnTo>
                    <a:pt x="76200" y="1685544"/>
                  </a:lnTo>
                  <a:lnTo>
                    <a:pt x="3048000" y="1685544"/>
                  </a:lnTo>
                  <a:lnTo>
                    <a:pt x="3051048" y="1684020"/>
                  </a:lnTo>
                  <a:lnTo>
                    <a:pt x="3052572" y="1680972"/>
                  </a:lnTo>
                  <a:close/>
                </a:path>
                <a:path w="3390900" h="1719579">
                  <a:moveTo>
                    <a:pt x="3390900" y="1452372"/>
                  </a:moveTo>
                  <a:lnTo>
                    <a:pt x="3357372" y="1452372"/>
                  </a:lnTo>
                  <a:lnTo>
                    <a:pt x="3357372" y="4572"/>
                  </a:lnTo>
                  <a:lnTo>
                    <a:pt x="3355848" y="1524"/>
                  </a:lnTo>
                  <a:lnTo>
                    <a:pt x="3352800" y="0"/>
                  </a:lnTo>
                  <a:lnTo>
                    <a:pt x="3349752" y="1524"/>
                  </a:lnTo>
                  <a:lnTo>
                    <a:pt x="3348228" y="4572"/>
                  </a:lnTo>
                  <a:lnTo>
                    <a:pt x="3348228" y="1452372"/>
                  </a:lnTo>
                  <a:lnTo>
                    <a:pt x="3314700" y="1452372"/>
                  </a:lnTo>
                  <a:lnTo>
                    <a:pt x="3348228" y="1519428"/>
                  </a:lnTo>
                  <a:lnTo>
                    <a:pt x="3352800" y="1528572"/>
                  </a:lnTo>
                  <a:lnTo>
                    <a:pt x="3357372" y="1519428"/>
                  </a:lnTo>
                  <a:lnTo>
                    <a:pt x="3390900" y="1452372"/>
                  </a:lnTo>
                  <a:close/>
                </a:path>
              </a:pathLst>
            </a:custGeom>
            <a:solidFill>
              <a:srgbClr val="FF9966"/>
            </a:solidFill>
          </p:spPr>
          <p:txBody>
            <a:bodyPr wrap="square" lIns="0" tIns="0" rIns="0" bIns="0" rtlCol="0"/>
            <a:lstStyle/>
            <a:p>
              <a:endParaRPr sz="1800"/>
            </a:p>
          </p:txBody>
        </p:sp>
        <p:sp>
          <p:nvSpPr>
            <p:cNvPr id="16" name="object 16"/>
            <p:cNvSpPr/>
            <p:nvPr/>
          </p:nvSpPr>
          <p:spPr>
            <a:xfrm>
              <a:off x="7353300" y="3810000"/>
              <a:ext cx="76200" cy="1529080"/>
            </a:xfrm>
            <a:custGeom>
              <a:avLst/>
              <a:gdLst/>
              <a:ahLst/>
              <a:cxnLst/>
              <a:rect l="l" t="t" r="r" b="b"/>
              <a:pathLst>
                <a:path w="76200" h="1529079">
                  <a:moveTo>
                    <a:pt x="76200" y="76200"/>
                  </a:moveTo>
                  <a:lnTo>
                    <a:pt x="38100" y="0"/>
                  </a:lnTo>
                  <a:lnTo>
                    <a:pt x="0" y="76200"/>
                  </a:lnTo>
                  <a:lnTo>
                    <a:pt x="33527" y="76200"/>
                  </a:lnTo>
                  <a:lnTo>
                    <a:pt x="33527" y="63246"/>
                  </a:lnTo>
                  <a:lnTo>
                    <a:pt x="35051" y="60198"/>
                  </a:lnTo>
                  <a:lnTo>
                    <a:pt x="38100" y="58674"/>
                  </a:lnTo>
                  <a:lnTo>
                    <a:pt x="41148" y="60198"/>
                  </a:lnTo>
                  <a:lnTo>
                    <a:pt x="42672" y="63246"/>
                  </a:lnTo>
                  <a:lnTo>
                    <a:pt x="42672" y="76200"/>
                  </a:lnTo>
                  <a:lnTo>
                    <a:pt x="76200" y="76200"/>
                  </a:lnTo>
                  <a:close/>
                </a:path>
                <a:path w="76200" h="1529079">
                  <a:moveTo>
                    <a:pt x="42672" y="76200"/>
                  </a:moveTo>
                  <a:lnTo>
                    <a:pt x="42672" y="63246"/>
                  </a:lnTo>
                  <a:lnTo>
                    <a:pt x="41148" y="60198"/>
                  </a:lnTo>
                  <a:lnTo>
                    <a:pt x="38100" y="58674"/>
                  </a:lnTo>
                  <a:lnTo>
                    <a:pt x="35051" y="60198"/>
                  </a:lnTo>
                  <a:lnTo>
                    <a:pt x="33527" y="63246"/>
                  </a:lnTo>
                  <a:lnTo>
                    <a:pt x="33527" y="76200"/>
                  </a:lnTo>
                  <a:lnTo>
                    <a:pt x="42672" y="76200"/>
                  </a:lnTo>
                  <a:close/>
                </a:path>
                <a:path w="76200" h="1529079">
                  <a:moveTo>
                    <a:pt x="42672" y="1524000"/>
                  </a:moveTo>
                  <a:lnTo>
                    <a:pt x="42672" y="76200"/>
                  </a:lnTo>
                  <a:lnTo>
                    <a:pt x="33527" y="76200"/>
                  </a:lnTo>
                  <a:lnTo>
                    <a:pt x="33527" y="1524000"/>
                  </a:lnTo>
                  <a:lnTo>
                    <a:pt x="35051" y="1527048"/>
                  </a:lnTo>
                  <a:lnTo>
                    <a:pt x="38100" y="1528572"/>
                  </a:lnTo>
                  <a:lnTo>
                    <a:pt x="41148" y="1527048"/>
                  </a:lnTo>
                  <a:lnTo>
                    <a:pt x="42672" y="1524000"/>
                  </a:lnTo>
                  <a:close/>
                </a:path>
              </a:pathLst>
            </a:custGeom>
            <a:solidFill>
              <a:srgbClr val="009999"/>
            </a:solidFill>
          </p:spPr>
          <p:txBody>
            <a:bodyPr wrap="square" lIns="0" tIns="0" rIns="0" bIns="0" rtlCol="0"/>
            <a:lstStyle/>
            <a:p>
              <a:endParaRPr sz="1800"/>
            </a:p>
          </p:txBody>
        </p:sp>
      </p:grpSp>
      <p:sp>
        <p:nvSpPr>
          <p:cNvPr id="17" name="object 17"/>
          <p:cNvSpPr txBox="1"/>
          <p:nvPr/>
        </p:nvSpPr>
        <p:spPr>
          <a:xfrm>
            <a:off x="1965451" y="4979923"/>
            <a:ext cx="91440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9A65"/>
                </a:solidFill>
                <a:latin typeface="Arial MT"/>
                <a:cs typeface="Arial MT"/>
              </a:rPr>
              <a:t>Skeleton</a:t>
            </a:r>
            <a:endParaRPr sz="1800">
              <a:latin typeface="Arial MT"/>
              <a:cs typeface="Arial MT"/>
            </a:endParaRPr>
          </a:p>
        </p:txBody>
      </p:sp>
      <p:sp>
        <p:nvSpPr>
          <p:cNvPr id="18" name="object 18"/>
          <p:cNvSpPr txBox="1"/>
          <p:nvPr/>
        </p:nvSpPr>
        <p:spPr>
          <a:xfrm>
            <a:off x="9452102" y="5286247"/>
            <a:ext cx="659130" cy="514350"/>
          </a:xfrm>
          <a:prstGeom prst="rect">
            <a:avLst/>
          </a:prstGeom>
        </p:spPr>
        <p:txBody>
          <a:bodyPr vert="horz" wrap="square" lIns="0" tIns="12700" rIns="0" bIns="0" rtlCol="0">
            <a:spAutoFit/>
          </a:bodyPr>
          <a:lstStyle/>
          <a:p>
            <a:pPr marL="12700" marR="5080">
              <a:lnSpc>
                <a:spcPct val="100000"/>
              </a:lnSpc>
              <a:spcBef>
                <a:spcPts val="100"/>
              </a:spcBef>
            </a:pPr>
            <a:r>
              <a:rPr sz="1600" spc="-5" dirty="0">
                <a:solidFill>
                  <a:srgbClr val="FF9A65"/>
                </a:solidFill>
                <a:latin typeface="Arial MT"/>
                <a:cs typeface="Arial MT"/>
              </a:rPr>
              <a:t>Stub </a:t>
            </a:r>
            <a:r>
              <a:rPr sz="1600" dirty="0">
                <a:solidFill>
                  <a:srgbClr val="FF9A65"/>
                </a:solidFill>
                <a:latin typeface="Arial MT"/>
                <a:cs typeface="Arial MT"/>
              </a:rPr>
              <a:t> (proxy)</a:t>
            </a:r>
            <a:endParaRPr sz="1600">
              <a:latin typeface="Arial MT"/>
              <a:cs typeface="Arial MT"/>
            </a:endParaRPr>
          </a:p>
        </p:txBody>
      </p:sp>
      <p:sp>
        <p:nvSpPr>
          <p:cNvPr id="19" name="object 19"/>
          <p:cNvSpPr txBox="1"/>
          <p:nvPr/>
        </p:nvSpPr>
        <p:spPr>
          <a:xfrm>
            <a:off x="2501900" y="542036"/>
            <a:ext cx="6936740" cy="2082800"/>
          </a:xfrm>
          <a:prstGeom prst="rect">
            <a:avLst/>
          </a:prstGeom>
        </p:spPr>
        <p:txBody>
          <a:bodyPr vert="horz" wrap="square" lIns="0" tIns="12700" rIns="0" bIns="0" rtlCol="0">
            <a:spAutoFit/>
          </a:bodyPr>
          <a:lstStyle/>
          <a:p>
            <a:pPr marL="28575" marR="5080" indent="304800">
              <a:lnSpc>
                <a:spcPct val="145800"/>
              </a:lnSpc>
              <a:spcBef>
                <a:spcPts val="100"/>
              </a:spcBef>
              <a:tabLst>
                <a:tab pos="4905375" algn="l"/>
              </a:tabLst>
            </a:pPr>
            <a:r>
              <a:rPr sz="2400" dirty="0">
                <a:solidFill>
                  <a:srgbClr val="009A9A"/>
                </a:solidFill>
                <a:latin typeface="Arial MT"/>
                <a:cs typeface="Arial MT"/>
              </a:rPr>
              <a:t>Server machine	Client</a:t>
            </a:r>
            <a:r>
              <a:rPr sz="2400" spc="-100" dirty="0">
                <a:solidFill>
                  <a:srgbClr val="009A9A"/>
                </a:solidFill>
                <a:latin typeface="Arial MT"/>
                <a:cs typeface="Arial MT"/>
              </a:rPr>
              <a:t> </a:t>
            </a:r>
            <a:r>
              <a:rPr sz="2400" dirty="0">
                <a:solidFill>
                  <a:srgbClr val="009A9A"/>
                </a:solidFill>
                <a:latin typeface="Arial MT"/>
                <a:cs typeface="Arial MT"/>
              </a:rPr>
              <a:t>machine </a:t>
            </a:r>
            <a:r>
              <a:rPr sz="2400" spc="-650" dirty="0">
                <a:solidFill>
                  <a:srgbClr val="009A9A"/>
                </a:solidFill>
                <a:latin typeface="Arial MT"/>
                <a:cs typeface="Arial MT"/>
              </a:rPr>
              <a:t> </a:t>
            </a:r>
            <a:r>
              <a:rPr sz="2400" dirty="0">
                <a:solidFill>
                  <a:srgbClr val="FF9A65"/>
                </a:solidFill>
                <a:latin typeface="Arial MT"/>
                <a:cs typeface="Arial MT"/>
              </a:rPr>
              <a:t>Registry</a:t>
            </a:r>
            <a:r>
              <a:rPr sz="2400" spc="-10" dirty="0">
                <a:solidFill>
                  <a:srgbClr val="FF9A65"/>
                </a:solidFill>
                <a:latin typeface="Arial MT"/>
                <a:cs typeface="Arial MT"/>
              </a:rPr>
              <a:t> </a:t>
            </a:r>
            <a:r>
              <a:rPr sz="2400" dirty="0">
                <a:solidFill>
                  <a:srgbClr val="FF9A65"/>
                </a:solidFill>
                <a:latin typeface="Arial MT"/>
                <a:cs typeface="Arial MT"/>
              </a:rPr>
              <a:t>server</a:t>
            </a:r>
            <a:endParaRPr sz="2400">
              <a:latin typeface="Arial MT"/>
              <a:cs typeface="Arial MT"/>
            </a:endParaRPr>
          </a:p>
          <a:p>
            <a:pPr marL="12700">
              <a:lnSpc>
                <a:spcPct val="100000"/>
              </a:lnSpc>
              <a:spcBef>
                <a:spcPts val="1320"/>
              </a:spcBef>
              <a:tabLst>
                <a:tab pos="1196340" algn="l"/>
              </a:tabLst>
            </a:pPr>
            <a:r>
              <a:rPr sz="2400" spc="-5" dirty="0">
                <a:solidFill>
                  <a:srgbClr val="009A9A"/>
                </a:solidFill>
                <a:latin typeface="Arial MT"/>
                <a:cs typeface="Arial MT"/>
              </a:rPr>
              <a:t>1. Start	</a:t>
            </a:r>
            <a:r>
              <a:rPr sz="2400" dirty="0">
                <a:solidFill>
                  <a:srgbClr val="33659A"/>
                </a:solidFill>
                <a:latin typeface="Arial MT"/>
                <a:cs typeface="Arial MT"/>
              </a:rPr>
              <a:t>rmiregistry</a:t>
            </a:r>
            <a:endParaRPr sz="2400">
              <a:latin typeface="Arial MT"/>
              <a:cs typeface="Arial MT"/>
            </a:endParaRPr>
          </a:p>
          <a:p>
            <a:pPr marL="28575">
              <a:lnSpc>
                <a:spcPct val="100000"/>
              </a:lnSpc>
              <a:spcBef>
                <a:spcPts val="720"/>
              </a:spcBef>
            </a:pPr>
            <a:r>
              <a:rPr sz="2400" spc="-5" dirty="0">
                <a:solidFill>
                  <a:srgbClr val="009A9A"/>
                </a:solidFill>
                <a:latin typeface="Arial MT"/>
                <a:cs typeface="Arial MT"/>
              </a:rPr>
              <a:t>5.</a:t>
            </a:r>
            <a:r>
              <a:rPr sz="2400" spc="-35" dirty="0">
                <a:solidFill>
                  <a:srgbClr val="009A9A"/>
                </a:solidFill>
                <a:latin typeface="Arial MT"/>
                <a:cs typeface="Arial MT"/>
              </a:rPr>
              <a:t> </a:t>
            </a:r>
            <a:r>
              <a:rPr sz="2400" spc="-5" dirty="0">
                <a:solidFill>
                  <a:srgbClr val="33659A"/>
                </a:solidFill>
                <a:latin typeface="Arial MT"/>
                <a:cs typeface="Arial MT"/>
              </a:rPr>
              <a:t>Return</a:t>
            </a:r>
            <a:r>
              <a:rPr sz="2400" spc="-35" dirty="0">
                <a:solidFill>
                  <a:srgbClr val="33659A"/>
                </a:solidFill>
                <a:latin typeface="Arial MT"/>
                <a:cs typeface="Arial MT"/>
              </a:rPr>
              <a:t> </a:t>
            </a:r>
            <a:r>
              <a:rPr sz="2400" spc="-5" dirty="0">
                <a:solidFill>
                  <a:srgbClr val="33659A"/>
                </a:solidFill>
                <a:latin typeface="Arial MT"/>
                <a:cs typeface="Arial MT"/>
              </a:rPr>
              <a:t>ref</a:t>
            </a:r>
            <a:endParaRPr sz="2400">
              <a:latin typeface="Arial MT"/>
              <a:cs typeface="Arial MT"/>
            </a:endParaRPr>
          </a:p>
        </p:txBody>
      </p:sp>
      <p:sp>
        <p:nvSpPr>
          <p:cNvPr id="20" name="object 20"/>
          <p:cNvSpPr/>
          <p:nvPr/>
        </p:nvSpPr>
        <p:spPr>
          <a:xfrm>
            <a:off x="1676400" y="1143000"/>
            <a:ext cx="8686800" cy="5029200"/>
          </a:xfrm>
          <a:custGeom>
            <a:avLst/>
            <a:gdLst/>
            <a:ahLst/>
            <a:cxnLst/>
            <a:rect l="l" t="t" r="r" b="b"/>
            <a:pathLst>
              <a:path w="8686800" h="5029200">
                <a:moveTo>
                  <a:pt x="0" y="0"/>
                </a:moveTo>
                <a:lnTo>
                  <a:pt x="0" y="5029200"/>
                </a:lnTo>
                <a:lnTo>
                  <a:pt x="4572000" y="5029200"/>
                </a:lnTo>
                <a:lnTo>
                  <a:pt x="4572000" y="0"/>
                </a:lnTo>
                <a:lnTo>
                  <a:pt x="0" y="0"/>
                </a:lnTo>
                <a:close/>
              </a:path>
              <a:path w="8686800" h="5029200">
                <a:moveTo>
                  <a:pt x="4876800" y="0"/>
                </a:moveTo>
                <a:lnTo>
                  <a:pt x="4876800" y="5029200"/>
                </a:lnTo>
                <a:lnTo>
                  <a:pt x="8686800" y="5029200"/>
                </a:lnTo>
                <a:lnTo>
                  <a:pt x="8686800" y="0"/>
                </a:lnTo>
                <a:lnTo>
                  <a:pt x="4876800" y="0"/>
                </a:lnTo>
                <a:close/>
              </a:path>
            </a:pathLst>
          </a:custGeom>
          <a:ln w="9525">
            <a:solidFill>
              <a:srgbClr val="009999"/>
            </a:solidFill>
          </a:ln>
        </p:spPr>
        <p:txBody>
          <a:bodyPr wrap="square" lIns="0" tIns="0" rIns="0" bIns="0" rtlCol="0"/>
          <a:lstStyle/>
          <a:p>
            <a:endParaRPr sz="1800"/>
          </a:p>
        </p:txBody>
      </p:sp>
      <p:sp>
        <p:nvSpPr>
          <p:cNvPr id="21" name="object 21"/>
          <p:cNvSpPr txBox="1"/>
          <p:nvPr/>
        </p:nvSpPr>
        <p:spPr>
          <a:xfrm>
            <a:off x="1889253" y="5437123"/>
            <a:ext cx="108013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9A65"/>
                </a:solidFill>
                <a:latin typeface="Arial MT"/>
                <a:cs typeface="Arial MT"/>
              </a:rPr>
              <a:t>dispatcher</a:t>
            </a:r>
            <a:endParaRPr sz="1800">
              <a:latin typeface="Arial MT"/>
              <a:cs typeface="Arial MT"/>
            </a:endParaRPr>
          </a:p>
        </p:txBody>
      </p:sp>
      <p:grpSp>
        <p:nvGrpSpPr>
          <p:cNvPr id="22" name="object 22"/>
          <p:cNvGrpSpPr/>
          <p:nvPr/>
        </p:nvGrpSpPr>
        <p:grpSpPr>
          <a:xfrm>
            <a:off x="1943100" y="3352800"/>
            <a:ext cx="4229100" cy="1847850"/>
            <a:chOff x="419100" y="3352800"/>
            <a:chExt cx="4229100" cy="1847850"/>
          </a:xfrm>
        </p:grpSpPr>
        <p:sp>
          <p:nvSpPr>
            <p:cNvPr id="23" name="object 23"/>
            <p:cNvSpPr/>
            <p:nvPr/>
          </p:nvSpPr>
          <p:spPr>
            <a:xfrm>
              <a:off x="438150" y="5181600"/>
              <a:ext cx="914400" cy="0"/>
            </a:xfrm>
            <a:custGeom>
              <a:avLst/>
              <a:gdLst/>
              <a:ahLst/>
              <a:cxnLst/>
              <a:rect l="l" t="t" r="r" b="b"/>
              <a:pathLst>
                <a:path w="914400">
                  <a:moveTo>
                    <a:pt x="0" y="0"/>
                  </a:moveTo>
                  <a:lnTo>
                    <a:pt x="914400" y="0"/>
                  </a:lnTo>
                </a:path>
              </a:pathLst>
            </a:custGeom>
            <a:ln w="38100">
              <a:solidFill>
                <a:srgbClr val="009999"/>
              </a:solidFill>
              <a:prstDash val="lgDash"/>
            </a:ln>
          </p:spPr>
          <p:txBody>
            <a:bodyPr wrap="square" lIns="0" tIns="0" rIns="0" bIns="0" rtlCol="0"/>
            <a:lstStyle/>
            <a:p>
              <a:endParaRPr sz="1800"/>
            </a:p>
          </p:txBody>
        </p:sp>
        <p:sp>
          <p:nvSpPr>
            <p:cNvPr id="24" name="object 24"/>
            <p:cNvSpPr/>
            <p:nvPr/>
          </p:nvSpPr>
          <p:spPr>
            <a:xfrm>
              <a:off x="3200400" y="3352800"/>
              <a:ext cx="1447800" cy="1066800"/>
            </a:xfrm>
            <a:custGeom>
              <a:avLst/>
              <a:gdLst/>
              <a:ahLst/>
              <a:cxnLst/>
              <a:rect l="l" t="t" r="r" b="b"/>
              <a:pathLst>
                <a:path w="1447800" h="1066800">
                  <a:moveTo>
                    <a:pt x="1447800" y="889253"/>
                  </a:moveTo>
                  <a:lnTo>
                    <a:pt x="1447800" y="177546"/>
                  </a:lnTo>
                  <a:lnTo>
                    <a:pt x="1441421" y="130263"/>
                  </a:lnTo>
                  <a:lnTo>
                    <a:pt x="1423444" y="87827"/>
                  </a:lnTo>
                  <a:lnTo>
                    <a:pt x="1395603" y="51911"/>
                  </a:lnTo>
                  <a:lnTo>
                    <a:pt x="1359633" y="24186"/>
                  </a:lnTo>
                  <a:lnTo>
                    <a:pt x="1317272" y="6325"/>
                  </a:lnTo>
                  <a:lnTo>
                    <a:pt x="1270253" y="0"/>
                  </a:lnTo>
                  <a:lnTo>
                    <a:pt x="177546" y="0"/>
                  </a:lnTo>
                  <a:lnTo>
                    <a:pt x="130263" y="6325"/>
                  </a:lnTo>
                  <a:lnTo>
                    <a:pt x="87827" y="24186"/>
                  </a:lnTo>
                  <a:lnTo>
                    <a:pt x="51911" y="51911"/>
                  </a:lnTo>
                  <a:lnTo>
                    <a:pt x="24186" y="87827"/>
                  </a:lnTo>
                  <a:lnTo>
                    <a:pt x="6325" y="130263"/>
                  </a:lnTo>
                  <a:lnTo>
                    <a:pt x="0" y="177546"/>
                  </a:lnTo>
                  <a:lnTo>
                    <a:pt x="0" y="889253"/>
                  </a:lnTo>
                  <a:lnTo>
                    <a:pt x="6325" y="936272"/>
                  </a:lnTo>
                  <a:lnTo>
                    <a:pt x="24186" y="978633"/>
                  </a:lnTo>
                  <a:lnTo>
                    <a:pt x="51911" y="1014603"/>
                  </a:lnTo>
                  <a:lnTo>
                    <a:pt x="87827" y="1042444"/>
                  </a:lnTo>
                  <a:lnTo>
                    <a:pt x="130263" y="1060421"/>
                  </a:lnTo>
                  <a:lnTo>
                    <a:pt x="177546" y="1066800"/>
                  </a:lnTo>
                  <a:lnTo>
                    <a:pt x="1270253" y="1066800"/>
                  </a:lnTo>
                  <a:lnTo>
                    <a:pt x="1317272" y="1060421"/>
                  </a:lnTo>
                  <a:lnTo>
                    <a:pt x="1359633" y="1042444"/>
                  </a:lnTo>
                  <a:lnTo>
                    <a:pt x="1395603" y="1014603"/>
                  </a:lnTo>
                  <a:lnTo>
                    <a:pt x="1423444" y="978633"/>
                  </a:lnTo>
                  <a:lnTo>
                    <a:pt x="1441421" y="936272"/>
                  </a:lnTo>
                  <a:lnTo>
                    <a:pt x="1447800" y="889253"/>
                  </a:lnTo>
                  <a:close/>
                </a:path>
              </a:pathLst>
            </a:custGeom>
            <a:solidFill>
              <a:srgbClr val="FFCC66"/>
            </a:solidFill>
          </p:spPr>
          <p:txBody>
            <a:bodyPr wrap="square" lIns="0" tIns="0" rIns="0" bIns="0" rtlCol="0"/>
            <a:lstStyle/>
            <a:p>
              <a:endParaRPr sz="1800"/>
            </a:p>
          </p:txBody>
        </p:sp>
      </p:grpSp>
      <p:sp>
        <p:nvSpPr>
          <p:cNvPr id="25" name="object 25"/>
          <p:cNvSpPr txBox="1"/>
          <p:nvPr/>
        </p:nvSpPr>
        <p:spPr>
          <a:xfrm>
            <a:off x="5011928" y="3498596"/>
            <a:ext cx="873760" cy="756285"/>
          </a:xfrm>
          <a:prstGeom prst="rect">
            <a:avLst/>
          </a:prstGeom>
        </p:spPr>
        <p:txBody>
          <a:bodyPr vert="horz" wrap="square" lIns="0" tIns="12700" rIns="0" bIns="0" rtlCol="0">
            <a:spAutoFit/>
          </a:bodyPr>
          <a:lstStyle/>
          <a:p>
            <a:pPr marL="37465">
              <a:lnSpc>
                <a:spcPts val="2875"/>
              </a:lnSpc>
              <a:spcBef>
                <a:spcPts val="100"/>
              </a:spcBef>
            </a:pPr>
            <a:r>
              <a:rPr sz="2400" spc="-5" dirty="0">
                <a:solidFill>
                  <a:srgbClr val="009A9A"/>
                </a:solidFill>
                <a:latin typeface="Arial MT"/>
                <a:cs typeface="Arial MT"/>
              </a:rPr>
              <a:t>HTTP</a:t>
            </a:r>
            <a:endParaRPr sz="2400">
              <a:latin typeface="Arial MT"/>
              <a:cs typeface="Arial MT"/>
            </a:endParaRPr>
          </a:p>
          <a:p>
            <a:pPr marL="12700">
              <a:lnSpc>
                <a:spcPts val="2875"/>
              </a:lnSpc>
            </a:pPr>
            <a:r>
              <a:rPr sz="2400" dirty="0">
                <a:solidFill>
                  <a:srgbClr val="009A9A"/>
                </a:solidFill>
                <a:latin typeface="Arial MT"/>
                <a:cs typeface="Arial MT"/>
              </a:rPr>
              <a:t>server</a:t>
            </a:r>
            <a:endParaRPr sz="2400">
              <a:latin typeface="Arial MT"/>
              <a:cs typeface="Arial MT"/>
            </a:endParaRPr>
          </a:p>
        </p:txBody>
      </p:sp>
      <p:sp>
        <p:nvSpPr>
          <p:cNvPr id="26" name="object 26"/>
          <p:cNvSpPr/>
          <p:nvPr/>
        </p:nvSpPr>
        <p:spPr>
          <a:xfrm>
            <a:off x="6167628" y="4262628"/>
            <a:ext cx="1452880" cy="995680"/>
          </a:xfrm>
          <a:custGeom>
            <a:avLst/>
            <a:gdLst/>
            <a:ahLst/>
            <a:cxnLst/>
            <a:rect l="l" t="t" r="r" b="b"/>
            <a:pathLst>
              <a:path w="1452879" h="995679">
                <a:moveTo>
                  <a:pt x="64008" y="41148"/>
                </a:moveTo>
                <a:lnTo>
                  <a:pt x="62484" y="38100"/>
                </a:lnTo>
                <a:lnTo>
                  <a:pt x="7620" y="762"/>
                </a:lnTo>
                <a:lnTo>
                  <a:pt x="3810" y="0"/>
                </a:lnTo>
                <a:lnTo>
                  <a:pt x="762" y="1524"/>
                </a:lnTo>
                <a:lnTo>
                  <a:pt x="0" y="5334"/>
                </a:lnTo>
                <a:lnTo>
                  <a:pt x="1524" y="8382"/>
                </a:lnTo>
                <a:lnTo>
                  <a:pt x="57150" y="46482"/>
                </a:lnTo>
                <a:lnTo>
                  <a:pt x="60198" y="47244"/>
                </a:lnTo>
                <a:lnTo>
                  <a:pt x="63246" y="44958"/>
                </a:lnTo>
                <a:lnTo>
                  <a:pt x="64008" y="41148"/>
                </a:lnTo>
                <a:close/>
              </a:path>
              <a:path w="1452879" h="995679">
                <a:moveTo>
                  <a:pt x="150875" y="100584"/>
                </a:moveTo>
                <a:lnTo>
                  <a:pt x="148589" y="97536"/>
                </a:lnTo>
                <a:lnTo>
                  <a:pt x="93725" y="59436"/>
                </a:lnTo>
                <a:lnTo>
                  <a:pt x="89916" y="59436"/>
                </a:lnTo>
                <a:lnTo>
                  <a:pt x="86868" y="60960"/>
                </a:lnTo>
                <a:lnTo>
                  <a:pt x="86106" y="64770"/>
                </a:lnTo>
                <a:lnTo>
                  <a:pt x="88392" y="67818"/>
                </a:lnTo>
                <a:lnTo>
                  <a:pt x="143256" y="105156"/>
                </a:lnTo>
                <a:lnTo>
                  <a:pt x="147066" y="105918"/>
                </a:lnTo>
                <a:lnTo>
                  <a:pt x="150113" y="104394"/>
                </a:lnTo>
                <a:lnTo>
                  <a:pt x="150875" y="100584"/>
                </a:lnTo>
                <a:close/>
              </a:path>
              <a:path w="1452879" h="995679">
                <a:moveTo>
                  <a:pt x="236982" y="160020"/>
                </a:moveTo>
                <a:lnTo>
                  <a:pt x="235458" y="156972"/>
                </a:lnTo>
                <a:lnTo>
                  <a:pt x="179832" y="118872"/>
                </a:lnTo>
                <a:lnTo>
                  <a:pt x="176784" y="118110"/>
                </a:lnTo>
                <a:lnTo>
                  <a:pt x="173736" y="120396"/>
                </a:lnTo>
                <a:lnTo>
                  <a:pt x="172974" y="123444"/>
                </a:lnTo>
                <a:lnTo>
                  <a:pt x="174498" y="126492"/>
                </a:lnTo>
                <a:lnTo>
                  <a:pt x="230124" y="164592"/>
                </a:lnTo>
                <a:lnTo>
                  <a:pt x="233172" y="165354"/>
                </a:lnTo>
                <a:lnTo>
                  <a:pt x="236220" y="163068"/>
                </a:lnTo>
                <a:lnTo>
                  <a:pt x="236982" y="160020"/>
                </a:lnTo>
                <a:close/>
              </a:path>
              <a:path w="1452879" h="995679">
                <a:moveTo>
                  <a:pt x="323850" y="218694"/>
                </a:moveTo>
                <a:lnTo>
                  <a:pt x="321563" y="215646"/>
                </a:lnTo>
                <a:lnTo>
                  <a:pt x="266700" y="178308"/>
                </a:lnTo>
                <a:lnTo>
                  <a:pt x="262889" y="177546"/>
                </a:lnTo>
                <a:lnTo>
                  <a:pt x="259842" y="179070"/>
                </a:lnTo>
                <a:lnTo>
                  <a:pt x="259080" y="182880"/>
                </a:lnTo>
                <a:lnTo>
                  <a:pt x="261366" y="185927"/>
                </a:lnTo>
                <a:lnTo>
                  <a:pt x="316230" y="223266"/>
                </a:lnTo>
                <a:lnTo>
                  <a:pt x="320039" y="224027"/>
                </a:lnTo>
                <a:lnTo>
                  <a:pt x="323088" y="222504"/>
                </a:lnTo>
                <a:lnTo>
                  <a:pt x="323850" y="218694"/>
                </a:lnTo>
                <a:close/>
              </a:path>
              <a:path w="1452879" h="995679">
                <a:moveTo>
                  <a:pt x="409956" y="278130"/>
                </a:moveTo>
                <a:lnTo>
                  <a:pt x="408432" y="275082"/>
                </a:lnTo>
                <a:lnTo>
                  <a:pt x="352806" y="236982"/>
                </a:lnTo>
                <a:lnTo>
                  <a:pt x="349758" y="236220"/>
                </a:lnTo>
                <a:lnTo>
                  <a:pt x="346710" y="238506"/>
                </a:lnTo>
                <a:lnTo>
                  <a:pt x="345948" y="242316"/>
                </a:lnTo>
                <a:lnTo>
                  <a:pt x="347472" y="245363"/>
                </a:lnTo>
                <a:lnTo>
                  <a:pt x="403098" y="282701"/>
                </a:lnTo>
                <a:lnTo>
                  <a:pt x="406146" y="283463"/>
                </a:lnTo>
                <a:lnTo>
                  <a:pt x="409194" y="281939"/>
                </a:lnTo>
                <a:lnTo>
                  <a:pt x="409956" y="278130"/>
                </a:lnTo>
                <a:close/>
              </a:path>
              <a:path w="1452879" h="995679">
                <a:moveTo>
                  <a:pt x="496824" y="336804"/>
                </a:moveTo>
                <a:lnTo>
                  <a:pt x="494538" y="333756"/>
                </a:lnTo>
                <a:lnTo>
                  <a:pt x="439674" y="296418"/>
                </a:lnTo>
                <a:lnTo>
                  <a:pt x="435863" y="295656"/>
                </a:lnTo>
                <a:lnTo>
                  <a:pt x="432816" y="297942"/>
                </a:lnTo>
                <a:lnTo>
                  <a:pt x="432054" y="300989"/>
                </a:lnTo>
                <a:lnTo>
                  <a:pt x="434339" y="304038"/>
                </a:lnTo>
                <a:lnTo>
                  <a:pt x="489204" y="342138"/>
                </a:lnTo>
                <a:lnTo>
                  <a:pt x="493013" y="342900"/>
                </a:lnTo>
                <a:lnTo>
                  <a:pt x="496062" y="340613"/>
                </a:lnTo>
                <a:lnTo>
                  <a:pt x="496824" y="336804"/>
                </a:lnTo>
                <a:close/>
              </a:path>
              <a:path w="1452879" h="995679">
                <a:moveTo>
                  <a:pt x="582930" y="396239"/>
                </a:moveTo>
                <a:lnTo>
                  <a:pt x="581406" y="393192"/>
                </a:lnTo>
                <a:lnTo>
                  <a:pt x="525780" y="355854"/>
                </a:lnTo>
                <a:lnTo>
                  <a:pt x="522732" y="355092"/>
                </a:lnTo>
                <a:lnTo>
                  <a:pt x="519684" y="356616"/>
                </a:lnTo>
                <a:lnTo>
                  <a:pt x="518922" y="360425"/>
                </a:lnTo>
                <a:lnTo>
                  <a:pt x="520446" y="363474"/>
                </a:lnTo>
                <a:lnTo>
                  <a:pt x="576072" y="400812"/>
                </a:lnTo>
                <a:lnTo>
                  <a:pt x="579120" y="401574"/>
                </a:lnTo>
                <a:lnTo>
                  <a:pt x="582168" y="400050"/>
                </a:lnTo>
                <a:lnTo>
                  <a:pt x="582930" y="396239"/>
                </a:lnTo>
                <a:close/>
              </a:path>
              <a:path w="1452879" h="995679">
                <a:moveTo>
                  <a:pt x="669798" y="455675"/>
                </a:moveTo>
                <a:lnTo>
                  <a:pt x="667512" y="452627"/>
                </a:lnTo>
                <a:lnTo>
                  <a:pt x="612648" y="414527"/>
                </a:lnTo>
                <a:lnTo>
                  <a:pt x="608838" y="413766"/>
                </a:lnTo>
                <a:lnTo>
                  <a:pt x="605789" y="416051"/>
                </a:lnTo>
                <a:lnTo>
                  <a:pt x="605027" y="419862"/>
                </a:lnTo>
                <a:lnTo>
                  <a:pt x="607313" y="422910"/>
                </a:lnTo>
                <a:lnTo>
                  <a:pt x="662177" y="460248"/>
                </a:lnTo>
                <a:lnTo>
                  <a:pt x="665988" y="461010"/>
                </a:lnTo>
                <a:lnTo>
                  <a:pt x="669036" y="458724"/>
                </a:lnTo>
                <a:lnTo>
                  <a:pt x="669798" y="455675"/>
                </a:lnTo>
                <a:close/>
              </a:path>
              <a:path w="1452879" h="995679">
                <a:moveTo>
                  <a:pt x="755904" y="514350"/>
                </a:moveTo>
                <a:lnTo>
                  <a:pt x="754380" y="511301"/>
                </a:lnTo>
                <a:lnTo>
                  <a:pt x="698754" y="473963"/>
                </a:lnTo>
                <a:lnTo>
                  <a:pt x="695706" y="473201"/>
                </a:lnTo>
                <a:lnTo>
                  <a:pt x="692658" y="475488"/>
                </a:lnTo>
                <a:lnTo>
                  <a:pt x="691896" y="478536"/>
                </a:lnTo>
                <a:lnTo>
                  <a:pt x="693420" y="481584"/>
                </a:lnTo>
                <a:lnTo>
                  <a:pt x="749046" y="519684"/>
                </a:lnTo>
                <a:lnTo>
                  <a:pt x="752094" y="520446"/>
                </a:lnTo>
                <a:lnTo>
                  <a:pt x="755142" y="518160"/>
                </a:lnTo>
                <a:lnTo>
                  <a:pt x="755904" y="514350"/>
                </a:lnTo>
                <a:close/>
              </a:path>
              <a:path w="1452879" h="995679">
                <a:moveTo>
                  <a:pt x="842772" y="573785"/>
                </a:moveTo>
                <a:lnTo>
                  <a:pt x="840486" y="570737"/>
                </a:lnTo>
                <a:lnTo>
                  <a:pt x="785622" y="533400"/>
                </a:lnTo>
                <a:lnTo>
                  <a:pt x="781812" y="532638"/>
                </a:lnTo>
                <a:lnTo>
                  <a:pt x="778763" y="534162"/>
                </a:lnTo>
                <a:lnTo>
                  <a:pt x="778001" y="537972"/>
                </a:lnTo>
                <a:lnTo>
                  <a:pt x="780288" y="541020"/>
                </a:lnTo>
                <a:lnTo>
                  <a:pt x="835151" y="578357"/>
                </a:lnTo>
                <a:lnTo>
                  <a:pt x="838962" y="579119"/>
                </a:lnTo>
                <a:lnTo>
                  <a:pt x="842010" y="577595"/>
                </a:lnTo>
                <a:lnTo>
                  <a:pt x="842772" y="573785"/>
                </a:lnTo>
                <a:close/>
              </a:path>
              <a:path w="1452879" h="995679">
                <a:moveTo>
                  <a:pt x="928877" y="633221"/>
                </a:moveTo>
                <a:lnTo>
                  <a:pt x="927354" y="630173"/>
                </a:lnTo>
                <a:lnTo>
                  <a:pt x="871727" y="592073"/>
                </a:lnTo>
                <a:lnTo>
                  <a:pt x="868680" y="591311"/>
                </a:lnTo>
                <a:lnTo>
                  <a:pt x="865632" y="593597"/>
                </a:lnTo>
                <a:lnTo>
                  <a:pt x="864870" y="597407"/>
                </a:lnTo>
                <a:lnTo>
                  <a:pt x="866394" y="600455"/>
                </a:lnTo>
                <a:lnTo>
                  <a:pt x="921258" y="637793"/>
                </a:lnTo>
                <a:lnTo>
                  <a:pt x="925068" y="638555"/>
                </a:lnTo>
                <a:lnTo>
                  <a:pt x="928116" y="636269"/>
                </a:lnTo>
                <a:lnTo>
                  <a:pt x="928877" y="633221"/>
                </a:lnTo>
                <a:close/>
              </a:path>
              <a:path w="1452879" h="995679">
                <a:moveTo>
                  <a:pt x="1015746" y="691895"/>
                </a:moveTo>
                <a:lnTo>
                  <a:pt x="1013460" y="688847"/>
                </a:lnTo>
                <a:lnTo>
                  <a:pt x="958596" y="651509"/>
                </a:lnTo>
                <a:lnTo>
                  <a:pt x="954786" y="650747"/>
                </a:lnTo>
                <a:lnTo>
                  <a:pt x="951738" y="653033"/>
                </a:lnTo>
                <a:lnTo>
                  <a:pt x="950976" y="656081"/>
                </a:lnTo>
                <a:lnTo>
                  <a:pt x="953262" y="659129"/>
                </a:lnTo>
                <a:lnTo>
                  <a:pt x="1008126" y="697229"/>
                </a:lnTo>
                <a:lnTo>
                  <a:pt x="1011936" y="697991"/>
                </a:lnTo>
                <a:lnTo>
                  <a:pt x="1014984" y="695705"/>
                </a:lnTo>
                <a:lnTo>
                  <a:pt x="1015746" y="691895"/>
                </a:lnTo>
                <a:close/>
              </a:path>
              <a:path w="1452879" h="995679">
                <a:moveTo>
                  <a:pt x="1101852" y="751331"/>
                </a:moveTo>
                <a:lnTo>
                  <a:pt x="1099566" y="748283"/>
                </a:lnTo>
                <a:lnTo>
                  <a:pt x="1044701" y="710945"/>
                </a:lnTo>
                <a:lnTo>
                  <a:pt x="1041654" y="710183"/>
                </a:lnTo>
                <a:lnTo>
                  <a:pt x="1038606" y="711707"/>
                </a:lnTo>
                <a:lnTo>
                  <a:pt x="1037844" y="715517"/>
                </a:lnTo>
                <a:lnTo>
                  <a:pt x="1039368" y="718565"/>
                </a:lnTo>
                <a:lnTo>
                  <a:pt x="1094232" y="755903"/>
                </a:lnTo>
                <a:lnTo>
                  <a:pt x="1098042" y="756665"/>
                </a:lnTo>
                <a:lnTo>
                  <a:pt x="1101089" y="755141"/>
                </a:lnTo>
                <a:lnTo>
                  <a:pt x="1101852" y="751331"/>
                </a:lnTo>
                <a:close/>
              </a:path>
              <a:path w="1452879" h="995679">
                <a:moveTo>
                  <a:pt x="1188720" y="810767"/>
                </a:moveTo>
                <a:lnTo>
                  <a:pt x="1186434" y="807719"/>
                </a:lnTo>
                <a:lnTo>
                  <a:pt x="1131570" y="769619"/>
                </a:lnTo>
                <a:lnTo>
                  <a:pt x="1127760" y="768857"/>
                </a:lnTo>
                <a:lnTo>
                  <a:pt x="1124712" y="771143"/>
                </a:lnTo>
                <a:lnTo>
                  <a:pt x="1123950" y="774953"/>
                </a:lnTo>
                <a:lnTo>
                  <a:pt x="1126236" y="778001"/>
                </a:lnTo>
                <a:lnTo>
                  <a:pt x="1181100" y="815339"/>
                </a:lnTo>
                <a:lnTo>
                  <a:pt x="1184910" y="816101"/>
                </a:lnTo>
                <a:lnTo>
                  <a:pt x="1187958" y="813815"/>
                </a:lnTo>
                <a:lnTo>
                  <a:pt x="1188720" y="810767"/>
                </a:lnTo>
                <a:close/>
              </a:path>
              <a:path w="1452879" h="995679">
                <a:moveTo>
                  <a:pt x="1274826" y="869441"/>
                </a:moveTo>
                <a:lnTo>
                  <a:pt x="1272539" y="866393"/>
                </a:lnTo>
                <a:lnTo>
                  <a:pt x="1217676" y="829055"/>
                </a:lnTo>
                <a:lnTo>
                  <a:pt x="1214627" y="828293"/>
                </a:lnTo>
                <a:lnTo>
                  <a:pt x="1211580" y="829817"/>
                </a:lnTo>
                <a:lnTo>
                  <a:pt x="1210818" y="833627"/>
                </a:lnTo>
                <a:lnTo>
                  <a:pt x="1212342" y="836675"/>
                </a:lnTo>
                <a:lnTo>
                  <a:pt x="1267206" y="874775"/>
                </a:lnTo>
                <a:lnTo>
                  <a:pt x="1271016" y="875537"/>
                </a:lnTo>
                <a:lnTo>
                  <a:pt x="1274064" y="873251"/>
                </a:lnTo>
                <a:lnTo>
                  <a:pt x="1274826" y="869441"/>
                </a:lnTo>
                <a:close/>
              </a:path>
              <a:path w="1452879" h="995679">
                <a:moveTo>
                  <a:pt x="1361694" y="928877"/>
                </a:moveTo>
                <a:lnTo>
                  <a:pt x="1359408" y="925829"/>
                </a:lnTo>
                <a:lnTo>
                  <a:pt x="1304544" y="887729"/>
                </a:lnTo>
                <a:lnTo>
                  <a:pt x="1300734" y="887729"/>
                </a:lnTo>
                <a:lnTo>
                  <a:pt x="1297686" y="889253"/>
                </a:lnTo>
                <a:lnTo>
                  <a:pt x="1296924" y="893063"/>
                </a:lnTo>
                <a:lnTo>
                  <a:pt x="1299210" y="896111"/>
                </a:lnTo>
                <a:lnTo>
                  <a:pt x="1354074" y="933449"/>
                </a:lnTo>
                <a:lnTo>
                  <a:pt x="1357884" y="934211"/>
                </a:lnTo>
                <a:lnTo>
                  <a:pt x="1360932" y="932687"/>
                </a:lnTo>
                <a:lnTo>
                  <a:pt x="1361694" y="928877"/>
                </a:lnTo>
                <a:close/>
              </a:path>
              <a:path w="1452879" h="995679">
                <a:moveTo>
                  <a:pt x="1404366" y="988684"/>
                </a:moveTo>
                <a:lnTo>
                  <a:pt x="1404366" y="958595"/>
                </a:lnTo>
                <a:lnTo>
                  <a:pt x="1403603" y="961643"/>
                </a:lnTo>
                <a:lnTo>
                  <a:pt x="1400556" y="963929"/>
                </a:lnTo>
                <a:lnTo>
                  <a:pt x="1397508" y="963167"/>
                </a:lnTo>
                <a:lnTo>
                  <a:pt x="1386918" y="955887"/>
                </a:lnTo>
                <a:lnTo>
                  <a:pt x="1367789" y="983741"/>
                </a:lnTo>
                <a:lnTo>
                  <a:pt x="1404366" y="988684"/>
                </a:lnTo>
                <a:close/>
              </a:path>
              <a:path w="1452879" h="995679">
                <a:moveTo>
                  <a:pt x="1392184" y="948220"/>
                </a:moveTo>
                <a:lnTo>
                  <a:pt x="1390650" y="947165"/>
                </a:lnTo>
                <a:lnTo>
                  <a:pt x="1387602" y="946403"/>
                </a:lnTo>
                <a:lnTo>
                  <a:pt x="1384554" y="948689"/>
                </a:lnTo>
                <a:lnTo>
                  <a:pt x="1383792" y="952499"/>
                </a:lnTo>
                <a:lnTo>
                  <a:pt x="1385316" y="954785"/>
                </a:lnTo>
                <a:lnTo>
                  <a:pt x="1386918" y="955887"/>
                </a:lnTo>
                <a:lnTo>
                  <a:pt x="1392184" y="948220"/>
                </a:lnTo>
                <a:close/>
              </a:path>
              <a:path w="1452879" h="995679">
                <a:moveTo>
                  <a:pt x="1404366" y="958595"/>
                </a:moveTo>
                <a:lnTo>
                  <a:pt x="1402842" y="955547"/>
                </a:lnTo>
                <a:lnTo>
                  <a:pt x="1392184" y="948220"/>
                </a:lnTo>
                <a:lnTo>
                  <a:pt x="1386918" y="955887"/>
                </a:lnTo>
                <a:lnTo>
                  <a:pt x="1397508" y="963167"/>
                </a:lnTo>
                <a:lnTo>
                  <a:pt x="1400556" y="963929"/>
                </a:lnTo>
                <a:lnTo>
                  <a:pt x="1403603" y="961643"/>
                </a:lnTo>
                <a:lnTo>
                  <a:pt x="1404366" y="958595"/>
                </a:lnTo>
                <a:close/>
              </a:path>
              <a:path w="1452879" h="995679">
                <a:moveTo>
                  <a:pt x="1452372" y="995171"/>
                </a:moveTo>
                <a:lnTo>
                  <a:pt x="1411224" y="920495"/>
                </a:lnTo>
                <a:lnTo>
                  <a:pt x="1392184" y="948220"/>
                </a:lnTo>
                <a:lnTo>
                  <a:pt x="1402842" y="955547"/>
                </a:lnTo>
                <a:lnTo>
                  <a:pt x="1404366" y="958595"/>
                </a:lnTo>
                <a:lnTo>
                  <a:pt x="1404366" y="988684"/>
                </a:lnTo>
                <a:lnTo>
                  <a:pt x="1452372" y="995171"/>
                </a:lnTo>
                <a:close/>
              </a:path>
            </a:pathLst>
          </a:custGeom>
          <a:solidFill>
            <a:srgbClr val="FFCC66"/>
          </a:solidFill>
        </p:spPr>
        <p:txBody>
          <a:bodyPr wrap="square" lIns="0" tIns="0" rIns="0" bIns="0" rtlCol="0"/>
          <a:lstStyle/>
          <a:p>
            <a:endParaRPr sz="1800"/>
          </a:p>
        </p:txBody>
      </p:sp>
      <p:sp>
        <p:nvSpPr>
          <p:cNvPr id="27" name="object 27"/>
          <p:cNvSpPr txBox="1"/>
          <p:nvPr/>
        </p:nvSpPr>
        <p:spPr>
          <a:xfrm>
            <a:off x="5565903" y="2767076"/>
            <a:ext cx="36512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CC65"/>
                </a:solidFill>
                <a:latin typeface="Arial MT"/>
                <a:cs typeface="Arial MT"/>
              </a:rPr>
              <a:t>5a</a:t>
            </a:r>
            <a:endParaRPr sz="2400">
              <a:latin typeface="Arial MT"/>
              <a:cs typeface="Arial MT"/>
            </a:endParaRPr>
          </a:p>
        </p:txBody>
      </p:sp>
      <p:sp>
        <p:nvSpPr>
          <p:cNvPr id="28" name="object 28"/>
          <p:cNvSpPr txBox="1"/>
          <p:nvPr/>
        </p:nvSpPr>
        <p:spPr>
          <a:xfrm>
            <a:off x="7013703" y="4443476"/>
            <a:ext cx="36512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CC65"/>
                </a:solidFill>
                <a:latin typeface="Arial MT"/>
                <a:cs typeface="Arial MT"/>
              </a:rPr>
              <a:t>5b</a:t>
            </a:r>
            <a:endParaRPr sz="2400">
              <a:latin typeface="Arial MT"/>
              <a:cs typeface="Arial MT"/>
            </a:endParaRPr>
          </a:p>
        </p:txBody>
      </p:sp>
      <p:sp>
        <p:nvSpPr>
          <p:cNvPr id="29" name="object 29"/>
          <p:cNvSpPr/>
          <p:nvPr/>
        </p:nvSpPr>
        <p:spPr>
          <a:xfrm>
            <a:off x="4800600" y="2895600"/>
            <a:ext cx="309880" cy="462280"/>
          </a:xfrm>
          <a:custGeom>
            <a:avLst/>
            <a:gdLst/>
            <a:ahLst/>
            <a:cxnLst/>
            <a:rect l="l" t="t" r="r" b="b"/>
            <a:pathLst>
              <a:path w="309879" h="462279">
                <a:moveTo>
                  <a:pt x="309372" y="457962"/>
                </a:moveTo>
                <a:lnTo>
                  <a:pt x="308610" y="454913"/>
                </a:lnTo>
                <a:lnTo>
                  <a:pt x="292608" y="430529"/>
                </a:lnTo>
                <a:lnTo>
                  <a:pt x="289560" y="429005"/>
                </a:lnTo>
                <a:lnTo>
                  <a:pt x="286512" y="429767"/>
                </a:lnTo>
                <a:lnTo>
                  <a:pt x="284225" y="432815"/>
                </a:lnTo>
                <a:lnTo>
                  <a:pt x="284988" y="435863"/>
                </a:lnTo>
                <a:lnTo>
                  <a:pt x="300989" y="459486"/>
                </a:lnTo>
                <a:lnTo>
                  <a:pt x="304038" y="461772"/>
                </a:lnTo>
                <a:lnTo>
                  <a:pt x="307086" y="461010"/>
                </a:lnTo>
                <a:lnTo>
                  <a:pt x="309372" y="457962"/>
                </a:lnTo>
                <a:close/>
              </a:path>
              <a:path w="309879" h="462279">
                <a:moveTo>
                  <a:pt x="272796" y="402336"/>
                </a:moveTo>
                <a:lnTo>
                  <a:pt x="272034" y="399288"/>
                </a:lnTo>
                <a:lnTo>
                  <a:pt x="256032" y="375665"/>
                </a:lnTo>
                <a:lnTo>
                  <a:pt x="252984" y="373379"/>
                </a:lnTo>
                <a:lnTo>
                  <a:pt x="249174" y="374141"/>
                </a:lnTo>
                <a:lnTo>
                  <a:pt x="247650" y="377189"/>
                </a:lnTo>
                <a:lnTo>
                  <a:pt x="247650" y="380238"/>
                </a:lnTo>
                <a:lnTo>
                  <a:pt x="263651" y="404622"/>
                </a:lnTo>
                <a:lnTo>
                  <a:pt x="266700" y="406146"/>
                </a:lnTo>
                <a:lnTo>
                  <a:pt x="270510" y="405384"/>
                </a:lnTo>
                <a:lnTo>
                  <a:pt x="272796" y="402336"/>
                </a:lnTo>
                <a:close/>
              </a:path>
              <a:path w="309879" h="462279">
                <a:moveTo>
                  <a:pt x="235458" y="347472"/>
                </a:moveTo>
                <a:lnTo>
                  <a:pt x="234696" y="343662"/>
                </a:lnTo>
                <a:lnTo>
                  <a:pt x="218694" y="320039"/>
                </a:lnTo>
                <a:lnTo>
                  <a:pt x="215646" y="317753"/>
                </a:lnTo>
                <a:lnTo>
                  <a:pt x="212598" y="318515"/>
                </a:lnTo>
                <a:lnTo>
                  <a:pt x="210312" y="321563"/>
                </a:lnTo>
                <a:lnTo>
                  <a:pt x="211074" y="325374"/>
                </a:lnTo>
                <a:lnTo>
                  <a:pt x="227075" y="348996"/>
                </a:lnTo>
                <a:lnTo>
                  <a:pt x="230124" y="350520"/>
                </a:lnTo>
                <a:lnTo>
                  <a:pt x="233172" y="350520"/>
                </a:lnTo>
                <a:lnTo>
                  <a:pt x="235458" y="347472"/>
                </a:lnTo>
                <a:close/>
              </a:path>
              <a:path w="309879" h="462279">
                <a:moveTo>
                  <a:pt x="198120" y="291846"/>
                </a:moveTo>
                <a:lnTo>
                  <a:pt x="198120" y="288036"/>
                </a:lnTo>
                <a:lnTo>
                  <a:pt x="182117" y="264413"/>
                </a:lnTo>
                <a:lnTo>
                  <a:pt x="179070" y="262127"/>
                </a:lnTo>
                <a:lnTo>
                  <a:pt x="175260" y="262889"/>
                </a:lnTo>
                <a:lnTo>
                  <a:pt x="172974" y="265938"/>
                </a:lnTo>
                <a:lnTo>
                  <a:pt x="173736" y="269748"/>
                </a:lnTo>
                <a:lnTo>
                  <a:pt x="189737" y="293370"/>
                </a:lnTo>
                <a:lnTo>
                  <a:pt x="192786" y="295655"/>
                </a:lnTo>
                <a:lnTo>
                  <a:pt x="196596" y="294894"/>
                </a:lnTo>
                <a:lnTo>
                  <a:pt x="198120" y="291846"/>
                </a:lnTo>
                <a:close/>
              </a:path>
              <a:path w="309879" h="462279">
                <a:moveTo>
                  <a:pt x="161544" y="236220"/>
                </a:moveTo>
                <a:lnTo>
                  <a:pt x="160782" y="232410"/>
                </a:lnTo>
                <a:lnTo>
                  <a:pt x="144779" y="208787"/>
                </a:lnTo>
                <a:lnTo>
                  <a:pt x="141732" y="206501"/>
                </a:lnTo>
                <a:lnTo>
                  <a:pt x="138684" y="207263"/>
                </a:lnTo>
                <a:lnTo>
                  <a:pt x="136398" y="210312"/>
                </a:lnTo>
                <a:lnTo>
                  <a:pt x="137160" y="214122"/>
                </a:lnTo>
                <a:lnTo>
                  <a:pt x="153162" y="237744"/>
                </a:lnTo>
                <a:lnTo>
                  <a:pt x="156210" y="240029"/>
                </a:lnTo>
                <a:lnTo>
                  <a:pt x="159258" y="239267"/>
                </a:lnTo>
                <a:lnTo>
                  <a:pt x="161544" y="236220"/>
                </a:lnTo>
                <a:close/>
              </a:path>
              <a:path w="309879" h="462279">
                <a:moveTo>
                  <a:pt x="124205" y="180594"/>
                </a:moveTo>
                <a:lnTo>
                  <a:pt x="124205" y="177546"/>
                </a:lnTo>
                <a:lnTo>
                  <a:pt x="108203" y="153162"/>
                </a:lnTo>
                <a:lnTo>
                  <a:pt x="105155" y="151637"/>
                </a:lnTo>
                <a:lnTo>
                  <a:pt x="101346" y="152400"/>
                </a:lnTo>
                <a:lnTo>
                  <a:pt x="99060" y="155448"/>
                </a:lnTo>
                <a:lnTo>
                  <a:pt x="99822" y="158496"/>
                </a:lnTo>
                <a:lnTo>
                  <a:pt x="115824" y="182117"/>
                </a:lnTo>
                <a:lnTo>
                  <a:pt x="118872" y="184403"/>
                </a:lnTo>
                <a:lnTo>
                  <a:pt x="122682" y="183641"/>
                </a:lnTo>
                <a:lnTo>
                  <a:pt x="124205" y="180594"/>
                </a:lnTo>
                <a:close/>
              </a:path>
              <a:path w="309879" h="462279">
                <a:moveTo>
                  <a:pt x="87629" y="124967"/>
                </a:moveTo>
                <a:lnTo>
                  <a:pt x="86867" y="121920"/>
                </a:lnTo>
                <a:lnTo>
                  <a:pt x="70865" y="97536"/>
                </a:lnTo>
                <a:lnTo>
                  <a:pt x="67817" y="96012"/>
                </a:lnTo>
                <a:lnTo>
                  <a:pt x="64770" y="96774"/>
                </a:lnTo>
                <a:lnTo>
                  <a:pt x="62484" y="99822"/>
                </a:lnTo>
                <a:lnTo>
                  <a:pt x="63246" y="102870"/>
                </a:lnTo>
                <a:lnTo>
                  <a:pt x="79248" y="127253"/>
                </a:lnTo>
                <a:lnTo>
                  <a:pt x="82296" y="128777"/>
                </a:lnTo>
                <a:lnTo>
                  <a:pt x="85344" y="128015"/>
                </a:lnTo>
                <a:lnTo>
                  <a:pt x="87629" y="124967"/>
                </a:lnTo>
                <a:close/>
              </a:path>
              <a:path w="309879" h="462279">
                <a:moveTo>
                  <a:pt x="73913" y="41910"/>
                </a:moveTo>
                <a:lnTo>
                  <a:pt x="0" y="0"/>
                </a:lnTo>
                <a:lnTo>
                  <a:pt x="10667" y="84582"/>
                </a:lnTo>
                <a:lnTo>
                  <a:pt x="30479" y="71214"/>
                </a:lnTo>
                <a:lnTo>
                  <a:pt x="30479" y="51815"/>
                </a:lnTo>
                <a:lnTo>
                  <a:pt x="32765" y="48767"/>
                </a:lnTo>
                <a:lnTo>
                  <a:pt x="36575" y="48005"/>
                </a:lnTo>
                <a:lnTo>
                  <a:pt x="38862" y="50291"/>
                </a:lnTo>
                <a:lnTo>
                  <a:pt x="45882" y="60822"/>
                </a:lnTo>
                <a:lnTo>
                  <a:pt x="73913" y="41910"/>
                </a:lnTo>
                <a:close/>
              </a:path>
              <a:path w="309879" h="462279">
                <a:moveTo>
                  <a:pt x="45882" y="60822"/>
                </a:moveTo>
                <a:lnTo>
                  <a:pt x="38862" y="50291"/>
                </a:lnTo>
                <a:lnTo>
                  <a:pt x="36575" y="48005"/>
                </a:lnTo>
                <a:lnTo>
                  <a:pt x="32765" y="48767"/>
                </a:lnTo>
                <a:lnTo>
                  <a:pt x="30479" y="51815"/>
                </a:lnTo>
                <a:lnTo>
                  <a:pt x="31241" y="55625"/>
                </a:lnTo>
                <a:lnTo>
                  <a:pt x="38173" y="66023"/>
                </a:lnTo>
                <a:lnTo>
                  <a:pt x="45882" y="60822"/>
                </a:lnTo>
                <a:close/>
              </a:path>
              <a:path w="309879" h="462279">
                <a:moveTo>
                  <a:pt x="38173" y="66023"/>
                </a:moveTo>
                <a:lnTo>
                  <a:pt x="31241" y="55625"/>
                </a:lnTo>
                <a:lnTo>
                  <a:pt x="30479" y="51815"/>
                </a:lnTo>
                <a:lnTo>
                  <a:pt x="30479" y="71214"/>
                </a:lnTo>
                <a:lnTo>
                  <a:pt x="38173" y="66023"/>
                </a:lnTo>
                <a:close/>
              </a:path>
              <a:path w="309879" h="462279">
                <a:moveTo>
                  <a:pt x="50291" y="70103"/>
                </a:moveTo>
                <a:lnTo>
                  <a:pt x="49529" y="66294"/>
                </a:lnTo>
                <a:lnTo>
                  <a:pt x="45882" y="60822"/>
                </a:lnTo>
                <a:lnTo>
                  <a:pt x="38173" y="66023"/>
                </a:lnTo>
                <a:lnTo>
                  <a:pt x="41910" y="71627"/>
                </a:lnTo>
                <a:lnTo>
                  <a:pt x="44958" y="73151"/>
                </a:lnTo>
                <a:lnTo>
                  <a:pt x="48767" y="73151"/>
                </a:lnTo>
                <a:lnTo>
                  <a:pt x="50291" y="70103"/>
                </a:lnTo>
                <a:close/>
              </a:path>
            </a:pathLst>
          </a:custGeom>
          <a:solidFill>
            <a:srgbClr val="FFCC66"/>
          </a:solidFill>
        </p:spPr>
        <p:txBody>
          <a:bodyPr wrap="square" lIns="0" tIns="0" rIns="0" bIns="0" rtlCol="0"/>
          <a:lstStyle/>
          <a:p>
            <a:endParaRPr sz="1800"/>
          </a:p>
        </p:txBody>
      </p:sp>
      <p:sp>
        <p:nvSpPr>
          <p:cNvPr id="31" name="object 31"/>
          <p:cNvSpPr txBox="1"/>
          <p:nvPr/>
        </p:nvSpPr>
        <p:spPr>
          <a:xfrm>
            <a:off x="10112496" y="6369104"/>
            <a:ext cx="273050" cy="205184"/>
          </a:xfrm>
          <a:prstGeom prst="rect">
            <a:avLst/>
          </a:prstGeom>
        </p:spPr>
        <p:txBody>
          <a:bodyPr vert="horz" wrap="square" lIns="0" tIns="0" rIns="0" bIns="0" rtlCol="0">
            <a:spAutoFit/>
          </a:bodyPr>
          <a:lstStyle/>
          <a:p>
            <a:pPr marL="38100">
              <a:lnSpc>
                <a:spcPts val="1645"/>
              </a:lnSpc>
            </a:pPr>
            <a:fld id="{81D60167-4931-47E6-BA6A-407CBD079E47}" type="slidenum">
              <a:rPr sz="1400" spc="-5" dirty="0">
                <a:solidFill>
                  <a:srgbClr val="009A9A"/>
                </a:solidFill>
                <a:latin typeface="Arial MT"/>
                <a:cs typeface="Arial MT"/>
              </a:rPr>
              <a:pPr marL="38100">
                <a:lnSpc>
                  <a:spcPts val="1645"/>
                </a:lnSpc>
              </a:pPr>
              <a:t>32</a:t>
            </a:fld>
            <a:endParaRPr sz="1400">
              <a:latin typeface="Arial MT"/>
              <a:cs typeface="Arial MT"/>
            </a:endParaRPr>
          </a:p>
        </p:txBody>
      </p:sp>
    </p:spTree>
    <p:extLst>
      <p:ext uri="{BB962C8B-B14F-4D97-AF65-F5344CB8AC3E}">
        <p14:creationId xmlns:p14="http://schemas.microsoft.com/office/powerpoint/2010/main" val="391509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A9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547</TotalTime>
  <Words>3496</Words>
  <Application>Microsoft Office PowerPoint</Application>
  <PresentationFormat>Widescreen</PresentationFormat>
  <Paragraphs>342</Paragraphs>
  <Slides>32</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Aptos</vt:lpstr>
      <vt:lpstr>Aptos Display</vt:lpstr>
      <vt:lpstr>Arial</vt:lpstr>
      <vt:lpstr>Arial MT</vt:lpstr>
      <vt:lpstr>Calibri</vt:lpstr>
      <vt:lpstr>erdana</vt:lpstr>
      <vt:lpstr>Times New Roman</vt:lpstr>
      <vt:lpstr>Wingdings</vt:lpstr>
      <vt:lpstr>Office Theme</vt:lpstr>
      <vt:lpstr>Office Theme</vt:lpstr>
      <vt:lpstr>LENDI INSTITUTE OF ENGINEERING AND TECHNOLOGY (Autonomous) Approved by AICTE and Permanently affiliated to JNTU Gurajada-Vizianagaram. </vt:lpstr>
      <vt:lpstr>PowerPoint Presentation</vt:lpstr>
      <vt:lpstr>Introduction</vt:lpstr>
      <vt:lpstr>Object Model</vt:lpstr>
      <vt:lpstr>PowerPoint Presentation</vt:lpstr>
      <vt:lpstr>Communication between Distributed Objects</vt:lpstr>
      <vt:lpstr>Distributed Object Model</vt:lpstr>
      <vt:lpstr>Design Issues for RMI </vt:lpstr>
      <vt:lpstr>Implementation of RMI</vt:lpstr>
      <vt:lpstr> RMI – Other Topics </vt:lpstr>
      <vt:lpstr>The role of proxy and skeleton in remote method invocation</vt:lpstr>
      <vt:lpstr>RMI – Object Activation</vt:lpstr>
      <vt:lpstr>Distributed Garbage Collection</vt:lpstr>
      <vt:lpstr>Remote Procedure Call</vt:lpstr>
      <vt:lpstr>PowerPoint Presentation</vt:lpstr>
      <vt:lpstr>How to Make a Remote Procedure Call</vt:lpstr>
      <vt:lpstr>Types of RPC</vt:lpstr>
      <vt:lpstr>PowerPoint Presentation</vt:lpstr>
      <vt:lpstr>PowerPoint Presentation</vt:lpstr>
      <vt:lpstr>Events and notifications</vt:lpstr>
      <vt:lpstr>Events and notifications</vt:lpstr>
      <vt:lpstr>Case study: Java RMI</vt:lpstr>
      <vt:lpstr>Case study: Java RMI</vt:lpstr>
      <vt:lpstr>Case study: Java RMI</vt:lpstr>
      <vt:lpstr>Case study: Java RMI</vt:lpstr>
      <vt:lpstr>Case study: Java RMI</vt:lpstr>
      <vt:lpstr>Case study: Java RMI</vt:lpstr>
      <vt:lpstr>Case study: Java RMI</vt:lpstr>
      <vt:lpstr>Case study: Java RMI</vt:lpstr>
      <vt:lpstr>Case study: Java RMI</vt:lpstr>
      <vt:lpstr>Case study: Java RMI</vt:lpstr>
      <vt:lpstr>Java Registry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Satish Dekka</dc:creator>
  <cp:lastModifiedBy>Satish D</cp:lastModifiedBy>
  <cp:revision>22</cp:revision>
  <dcterms:created xsi:type="dcterms:W3CDTF">2024-02-22T10:09:20Z</dcterms:created>
  <dcterms:modified xsi:type="dcterms:W3CDTF">2025-03-22T09:55:35Z</dcterms:modified>
</cp:coreProperties>
</file>